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5" d="100"/>
          <a:sy n="85" d="100"/>
        </p:scale>
        <p:origin x="590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103DB1-E0CF-482B-AF8C-5BD84EA00D1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HK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413A0ED-BC79-4D93-B3E3-62C61B3FB1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HK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DEF52E-EBB7-4BBA-9768-1BF56997AE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6666F-B749-4B6B-B233-707459715E05}" type="datetimeFigureOut">
              <a:rPr lang="en-HK" smtClean="0"/>
              <a:t>19/2/2022</a:t>
            </a:fld>
            <a:endParaRPr lang="en-H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154304-50BE-40CF-A7F2-086638FD1A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175E12-1472-4714-87B6-DF5485AFBC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E6C39-B87A-41ED-98B9-AC127775FA3E}" type="slidenum">
              <a:rPr lang="en-HK" smtClean="0"/>
              <a:t>‹#›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11891555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8FA895-9378-4AEA-A4FD-2FAE0873E8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HK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FC1AC50-960C-40B3-9619-B4B687D14C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HK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981A60-223D-4CEC-92AB-CE8444AA05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6666F-B749-4B6B-B233-707459715E05}" type="datetimeFigureOut">
              <a:rPr lang="en-HK" smtClean="0"/>
              <a:t>19/2/2022</a:t>
            </a:fld>
            <a:endParaRPr lang="en-H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81843F-0F38-4E81-A8FB-6707EA2F9C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69FA85-D58A-4676-95F1-69FDAC7C1C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E6C39-B87A-41ED-98B9-AC127775FA3E}" type="slidenum">
              <a:rPr lang="en-HK" smtClean="0"/>
              <a:t>‹#›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23885193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5021C1F-F8AD-45D0-91F2-91FCC9D24D1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HK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0F20801-0E3E-49B7-ABDD-1E0A52EAC0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HK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86654A-5610-4604-815A-010BE1AA40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6666F-B749-4B6B-B233-707459715E05}" type="datetimeFigureOut">
              <a:rPr lang="en-HK" smtClean="0"/>
              <a:t>19/2/2022</a:t>
            </a:fld>
            <a:endParaRPr lang="en-H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45EDD9-316F-40E1-BE41-9B0A0443A9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582DC8-8323-411D-A012-9884099F36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E6C39-B87A-41ED-98B9-AC127775FA3E}" type="slidenum">
              <a:rPr lang="en-HK" smtClean="0"/>
              <a:t>‹#›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11156378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4455C6-1357-4540-9200-0FD1935873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H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37FA34-F27B-4A07-8F9C-ECFDA76962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HK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D54DA2-25DF-4B88-BB0D-60CAF2E71C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6666F-B749-4B6B-B233-707459715E05}" type="datetimeFigureOut">
              <a:rPr lang="en-HK" smtClean="0"/>
              <a:t>19/2/2022</a:t>
            </a:fld>
            <a:endParaRPr lang="en-H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2F0DF0-7636-4067-8FCE-5317BDF8F3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DE875B-9963-46F5-BA7C-9114E453E1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E6C39-B87A-41ED-98B9-AC127775FA3E}" type="slidenum">
              <a:rPr lang="en-HK" smtClean="0"/>
              <a:t>‹#›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41527195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308823-B0C3-445F-AEC8-39C9A6A3F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HK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6E3DDF7-A9ED-4654-96BD-580440BA32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478BA6-2F16-47D7-95D8-CB31A5719B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6666F-B749-4B6B-B233-707459715E05}" type="datetimeFigureOut">
              <a:rPr lang="en-HK" smtClean="0"/>
              <a:t>19/2/2022</a:t>
            </a:fld>
            <a:endParaRPr lang="en-H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F24B9B-5CC8-40F2-9AA4-7F375D5947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63084B-CC33-48DC-B5E8-ACFD2D158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E6C39-B87A-41ED-98B9-AC127775FA3E}" type="slidenum">
              <a:rPr lang="en-HK" smtClean="0"/>
              <a:t>‹#›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26053717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DA20F4-D4D6-4081-87D5-9139500A8D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H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57BEE2-1C7C-4374-A20C-C1E571B929C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HK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B33D101-8A82-4B65-924A-799E4AA426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HK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49E56E0-E705-4817-845E-DAAABB7639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6666F-B749-4B6B-B233-707459715E05}" type="datetimeFigureOut">
              <a:rPr lang="en-HK" smtClean="0"/>
              <a:t>19/2/2022</a:t>
            </a:fld>
            <a:endParaRPr lang="en-HK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27931CE-C4E1-40AA-BBAF-7E94E1C2D5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F57336-102B-4D2F-A4DD-F2A204BA8D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E6C39-B87A-41ED-98B9-AC127775FA3E}" type="slidenum">
              <a:rPr lang="en-HK" smtClean="0"/>
              <a:t>‹#›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20531869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D7B3DC-6D95-49A5-9F4E-0A09C499EA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HK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0BBD03-F19B-49FF-8142-D632C16F31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5182137-AFD0-418C-B122-E66802BA7F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HK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399290F-7580-4F7A-835A-068045F626F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56E9D24-618A-42C5-8A06-F23F74BE1AC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HK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06836BD-4AA7-4BBA-BAD4-33E78087AF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6666F-B749-4B6B-B233-707459715E05}" type="datetimeFigureOut">
              <a:rPr lang="en-HK" smtClean="0"/>
              <a:t>19/2/2022</a:t>
            </a:fld>
            <a:endParaRPr lang="en-HK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00B9DC4-6B81-455D-8CA0-19F71B80C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3D80491-F6C4-4293-949C-0C138CE39C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E6C39-B87A-41ED-98B9-AC127775FA3E}" type="slidenum">
              <a:rPr lang="en-HK" smtClean="0"/>
              <a:t>‹#›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38412059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9750DA-E278-4940-AF87-300E5ADA08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HK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714FEDA-FBDE-461A-B90E-2816BC871A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6666F-B749-4B6B-B233-707459715E05}" type="datetimeFigureOut">
              <a:rPr lang="en-HK" smtClean="0"/>
              <a:t>19/2/2022</a:t>
            </a:fld>
            <a:endParaRPr lang="en-HK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023398E-3DEC-459C-BC72-C182CF11D0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E1180DC-7D14-4442-8E87-E979539992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E6C39-B87A-41ED-98B9-AC127775FA3E}" type="slidenum">
              <a:rPr lang="en-HK" smtClean="0"/>
              <a:t>‹#›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15992067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FC1D16F-3772-47EA-9277-29159B2D7F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6666F-B749-4B6B-B233-707459715E05}" type="datetimeFigureOut">
              <a:rPr lang="en-HK" smtClean="0"/>
              <a:t>19/2/2022</a:t>
            </a:fld>
            <a:endParaRPr lang="en-HK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A547045-A538-464C-999C-A1A1EE54D4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5B4F28-2889-4761-AD29-9A08BB9B7D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E6C39-B87A-41ED-98B9-AC127775FA3E}" type="slidenum">
              <a:rPr lang="en-HK" smtClean="0"/>
              <a:t>‹#›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25879365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C8CB73-1F94-468B-BA9D-08D3666049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H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EA7797-6C2E-49DB-ADA7-5A1BE71428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HK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2A46B97-61E4-4D9B-A2DA-9BF83C66FF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EA7370D-34A9-4336-8966-1565397B8C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6666F-B749-4B6B-B233-707459715E05}" type="datetimeFigureOut">
              <a:rPr lang="en-HK" smtClean="0"/>
              <a:t>19/2/2022</a:t>
            </a:fld>
            <a:endParaRPr lang="en-HK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5896228-2E48-4AB9-92B6-88421762FB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0EF7EB-EA07-4F4A-99BF-94F173C0A8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E6C39-B87A-41ED-98B9-AC127775FA3E}" type="slidenum">
              <a:rPr lang="en-HK" smtClean="0"/>
              <a:t>‹#›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34255880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7AA2D1-6B6D-42D8-8F36-4A9A8215B5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HK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E961CA1-50B5-4E5B-AF68-69954D53D7B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HK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02C934B-7B00-45EB-8C83-0DC6E1FC98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55FF0D2-439F-4E9B-A9A5-BC6A4C9E89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6666F-B749-4B6B-B233-707459715E05}" type="datetimeFigureOut">
              <a:rPr lang="en-HK" smtClean="0"/>
              <a:t>19/2/2022</a:t>
            </a:fld>
            <a:endParaRPr lang="en-HK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1E3EFB-8819-49B4-8C1E-42C8BB94CF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E21D108-B6E2-4DDA-B873-5AF18A301F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E6C39-B87A-41ED-98B9-AC127775FA3E}" type="slidenum">
              <a:rPr lang="en-HK" smtClean="0"/>
              <a:t>‹#›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11385333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50A39F4-7259-47DC-A76A-7506DED5AE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HK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C22376-7865-4B5C-B5A4-ED7AD8C75B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HK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1B7E06-4833-4780-A4AF-22CEEE18F8E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16666F-B749-4B6B-B233-707459715E05}" type="datetimeFigureOut">
              <a:rPr lang="en-HK" smtClean="0"/>
              <a:t>19/2/2022</a:t>
            </a:fld>
            <a:endParaRPr lang="en-H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2BEB73-26B3-4F28-98A6-97D57CF35A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H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7291CB-B980-4441-8983-2C5732956B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CE6C39-B87A-41ED-98B9-AC127775FA3E}" type="slidenum">
              <a:rPr lang="en-HK" smtClean="0"/>
              <a:t>‹#›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4062570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D2DC64A6-A6C8-423B-A68F-EA22A7326336}"/>
              </a:ext>
            </a:extLst>
          </p:cNvPr>
          <p:cNvGrpSpPr/>
          <p:nvPr/>
        </p:nvGrpSpPr>
        <p:grpSpPr>
          <a:xfrm>
            <a:off x="1611272" y="820484"/>
            <a:ext cx="10220585" cy="4199748"/>
            <a:chOff x="447910" y="1776346"/>
            <a:chExt cx="4022337" cy="1661328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6EC9AE53-8263-446E-AD03-8E50CA765AEC}"/>
                </a:ext>
              </a:extLst>
            </p:cNvPr>
            <p:cNvGrpSpPr/>
            <p:nvPr/>
          </p:nvGrpSpPr>
          <p:grpSpPr>
            <a:xfrm>
              <a:off x="3003604" y="2143299"/>
              <a:ext cx="1466643" cy="1134678"/>
              <a:chOff x="2816524" y="819786"/>
              <a:chExt cx="1811142" cy="1629611"/>
            </a:xfrm>
          </p:grpSpPr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B3CE245D-2E16-4180-B4F9-F3069605935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0134" t="43569" r="23290" b="25021"/>
              <a:stretch/>
            </p:blipFill>
            <p:spPr>
              <a:xfrm>
                <a:off x="2816524" y="819786"/>
                <a:ext cx="1811142" cy="1629611"/>
              </a:xfrm>
              <a:prstGeom prst="rect">
                <a:avLst/>
              </a:prstGeom>
            </p:spPr>
          </p:pic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FD36194F-67E0-4D59-A00F-F47E9B2E4E8D}"/>
                  </a:ext>
                </a:extLst>
              </p:cNvPr>
              <p:cNvCxnSpPr/>
              <p:nvPr/>
            </p:nvCxnSpPr>
            <p:spPr>
              <a:xfrm>
                <a:off x="4064834" y="2258755"/>
                <a:ext cx="325038" cy="634"/>
              </a:xfrm>
              <a:prstGeom prst="line">
                <a:avLst/>
              </a:prstGeom>
              <a:ln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2AA4820B-DA73-4912-9E3B-144DC10490CC}"/>
                </a:ext>
              </a:extLst>
            </p:cNvPr>
            <p:cNvGrpSpPr/>
            <p:nvPr/>
          </p:nvGrpSpPr>
          <p:grpSpPr>
            <a:xfrm>
              <a:off x="477672" y="1995522"/>
              <a:ext cx="1323092" cy="1301355"/>
              <a:chOff x="5907742" y="1435245"/>
              <a:chExt cx="1344706" cy="1290918"/>
            </a:xfrm>
          </p:grpSpPr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A66248D6-9609-4A1C-97E2-A4D25AD5236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7084" t="40160" r="36753" b="33802"/>
              <a:stretch/>
            </p:blipFill>
            <p:spPr>
              <a:xfrm>
                <a:off x="5907742" y="1435245"/>
                <a:ext cx="1344706" cy="1290918"/>
              </a:xfrm>
              <a:prstGeom prst="rect">
                <a:avLst/>
              </a:prstGeom>
            </p:spPr>
          </p:pic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DE5DFFDB-4B64-43C4-A71C-523A799B3D1E}"/>
                  </a:ext>
                </a:extLst>
              </p:cNvPr>
              <p:cNvCxnSpPr/>
              <p:nvPr/>
            </p:nvCxnSpPr>
            <p:spPr>
              <a:xfrm>
                <a:off x="6942202" y="2577291"/>
                <a:ext cx="255862" cy="0"/>
              </a:xfrm>
              <a:prstGeom prst="line">
                <a:avLst/>
              </a:prstGeom>
              <a:ln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A41A6439-6DBF-42DD-AA5A-EB62842323F4}"/>
                </a:ext>
              </a:extLst>
            </p:cNvPr>
            <p:cNvSpPr/>
            <p:nvPr/>
          </p:nvSpPr>
          <p:spPr>
            <a:xfrm>
              <a:off x="496934" y="2030475"/>
              <a:ext cx="1290919" cy="121767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820EC7A8-C1C1-4B62-9E46-C453B8E313FB}"/>
                </a:ext>
              </a:extLst>
            </p:cNvPr>
            <p:cNvSpPr/>
            <p:nvPr/>
          </p:nvSpPr>
          <p:spPr>
            <a:xfrm>
              <a:off x="447910" y="1914121"/>
              <a:ext cx="3962360" cy="22037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EEDE294-005E-4B06-869F-CB68CC04F6E6}"/>
                </a:ext>
              </a:extLst>
            </p:cNvPr>
            <p:cNvSpPr txBox="1"/>
            <p:nvPr/>
          </p:nvSpPr>
          <p:spPr>
            <a:xfrm>
              <a:off x="2987981" y="1776346"/>
              <a:ext cx="1323092" cy="3652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1000 SARS-CoV-2 given intranasally; appearance of testes at 120 days after infection</a:t>
              </a:r>
              <a:endParaRPr lang="en-US" b="1" dirty="0"/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91B2E3BF-045F-47EB-9D76-906EE712D162}"/>
                </a:ext>
              </a:extLst>
            </p:cNvPr>
            <p:cNvGrpSpPr/>
            <p:nvPr/>
          </p:nvGrpSpPr>
          <p:grpSpPr>
            <a:xfrm>
              <a:off x="1799277" y="2143299"/>
              <a:ext cx="1201461" cy="1078562"/>
              <a:chOff x="3578853" y="3132300"/>
              <a:chExt cx="1496962" cy="1343835"/>
            </a:xfrm>
          </p:grpSpPr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529BD45A-8A3D-45B3-8E04-E59A4846FB7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8044" t="38827" r="30288" b="33136"/>
              <a:stretch/>
            </p:blipFill>
            <p:spPr>
              <a:xfrm>
                <a:off x="3578853" y="3132300"/>
                <a:ext cx="1496962" cy="1343835"/>
              </a:xfrm>
              <a:prstGeom prst="rect">
                <a:avLst/>
              </a:prstGeom>
            </p:spPr>
          </p:pic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4F45009F-796F-49E6-97D3-F14CB359B1A3}"/>
                  </a:ext>
                </a:extLst>
              </p:cNvPr>
              <p:cNvCxnSpPr/>
              <p:nvPr/>
            </p:nvCxnSpPr>
            <p:spPr>
              <a:xfrm>
                <a:off x="4686247" y="4386046"/>
                <a:ext cx="325038" cy="545"/>
              </a:xfrm>
              <a:prstGeom prst="line">
                <a:avLst/>
              </a:prstGeom>
              <a:ln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C07286C4-F559-426B-8BA1-D63DB174E468}"/>
                </a:ext>
              </a:extLst>
            </p:cNvPr>
            <p:cNvSpPr/>
            <p:nvPr/>
          </p:nvSpPr>
          <p:spPr>
            <a:xfrm>
              <a:off x="469690" y="3217295"/>
              <a:ext cx="3962360" cy="22037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8584A7AE-D9C6-413B-8885-24A4BC55C444}"/>
                </a:ext>
              </a:extLst>
            </p:cNvPr>
            <p:cNvSpPr/>
            <p:nvPr/>
          </p:nvSpPr>
          <p:spPr>
            <a:xfrm>
              <a:off x="1805557" y="2148690"/>
              <a:ext cx="2550096" cy="106718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1FC5F9B3-F673-43BB-9A9C-E7A9992F2A2A}"/>
              </a:ext>
            </a:extLst>
          </p:cNvPr>
          <p:cNvSpPr txBox="1"/>
          <p:nvPr/>
        </p:nvSpPr>
        <p:spPr>
          <a:xfrm>
            <a:off x="1846729" y="4629471"/>
            <a:ext cx="32068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HK" dirty="0"/>
              <a:t> No SARS-CoV-2 infection;</a:t>
            </a:r>
          </a:p>
          <a:p>
            <a:r>
              <a:rPr lang="en-HK" dirty="0"/>
              <a:t>Normal sized testes of hamster </a:t>
            </a:r>
          </a:p>
          <a:p>
            <a:r>
              <a:rPr lang="en-HK" dirty="0"/>
              <a:t>at the same age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839E12D-919A-4689-893C-B7F9A998C823}"/>
              </a:ext>
            </a:extLst>
          </p:cNvPr>
          <p:cNvSpPr txBox="1"/>
          <p:nvPr/>
        </p:nvSpPr>
        <p:spPr>
          <a:xfrm>
            <a:off x="5144631" y="4586747"/>
            <a:ext cx="296054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HK" dirty="0"/>
              <a:t>SARS-CoV-2 infection after 120 days: marked decrease in size of both testes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EE86043-A7EF-429E-B88B-5426C2D87AFB}"/>
              </a:ext>
            </a:extLst>
          </p:cNvPr>
          <p:cNvSpPr txBox="1"/>
          <p:nvPr/>
        </p:nvSpPr>
        <p:spPr>
          <a:xfrm>
            <a:off x="8466854" y="4628149"/>
            <a:ext cx="296054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HK" dirty="0"/>
              <a:t>SARS-CoV-2 infection after 120 days: marked decrease in size of both testes but the left one is particularly  small</a:t>
            </a:r>
          </a:p>
        </p:txBody>
      </p:sp>
    </p:spTree>
    <p:extLst>
      <p:ext uri="{BB962C8B-B14F-4D97-AF65-F5344CB8AC3E}">
        <p14:creationId xmlns:p14="http://schemas.microsoft.com/office/powerpoint/2010/main" val="34774958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34C79A9-9AB2-44FB-82F9-F1C2A74041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9600" y="0"/>
            <a:ext cx="4210493" cy="683673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CCE1F3E-B966-464C-B3DA-495D5C32FD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8561" y="0"/>
            <a:ext cx="3997842" cy="367886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1A9D081-A2EC-4461-8543-4BC1499D4144}"/>
              </a:ext>
            </a:extLst>
          </p:cNvPr>
          <p:cNvSpPr txBox="1"/>
          <p:nvPr/>
        </p:nvSpPr>
        <p:spPr>
          <a:xfrm>
            <a:off x="3397957" y="292242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b="1" dirty="0"/>
              <a:t>睾丸重量</a:t>
            </a:r>
            <a:endParaRPr lang="en-HK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5C24FED-111F-4F36-8388-40540872F69A}"/>
              </a:ext>
            </a:extLst>
          </p:cNvPr>
          <p:cNvSpPr txBox="1"/>
          <p:nvPr/>
        </p:nvSpPr>
        <p:spPr>
          <a:xfrm>
            <a:off x="8139953" y="292242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b="1" dirty="0"/>
              <a:t>血睾丸酮水平</a:t>
            </a:r>
            <a:endParaRPr lang="en-HK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DD58BC4-355D-4918-B1FE-E01E983B5BA8}"/>
              </a:ext>
            </a:extLst>
          </p:cNvPr>
          <p:cNvSpPr txBox="1"/>
          <p:nvPr/>
        </p:nvSpPr>
        <p:spPr>
          <a:xfrm>
            <a:off x="3290047" y="3678865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b="1"/>
              <a:t>精子數量</a:t>
            </a:r>
            <a:endParaRPr lang="en-HK" b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05192AB-6E28-42AB-8CC8-1100695E0686}"/>
              </a:ext>
            </a:extLst>
          </p:cNvPr>
          <p:cNvSpPr txBox="1"/>
          <p:nvPr/>
        </p:nvSpPr>
        <p:spPr>
          <a:xfrm>
            <a:off x="6096000" y="4186518"/>
            <a:ext cx="1847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HK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BAE4316-4EAB-452E-A471-D5FFFA3DC942}"/>
              </a:ext>
            </a:extLst>
          </p:cNvPr>
          <p:cNvSpPr txBox="1"/>
          <p:nvPr/>
        </p:nvSpPr>
        <p:spPr>
          <a:xfrm>
            <a:off x="8094234" y="3747247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HK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68EB998-94F9-431A-A50E-45DFDFEA373A}"/>
              </a:ext>
            </a:extLst>
          </p:cNvPr>
          <p:cNvSpPr txBox="1"/>
          <p:nvPr/>
        </p:nvSpPr>
        <p:spPr>
          <a:xfrm>
            <a:off x="6749173" y="4218014"/>
            <a:ext cx="498437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b="1" dirty="0"/>
              <a:t>倉鼠感染</a:t>
            </a:r>
            <a:r>
              <a:rPr lang="en-US" altLang="zh-TW" sz="2400" b="1" dirty="0"/>
              <a:t>COVID-19</a:t>
            </a:r>
            <a:r>
              <a:rPr lang="zh-TW" altLang="en-US" sz="2400" b="1" dirty="0"/>
              <a:t>後</a:t>
            </a:r>
            <a:r>
              <a:rPr lang="en-US" altLang="zh-TW" sz="2400" b="1" dirty="0"/>
              <a:t>42</a:t>
            </a:r>
            <a:r>
              <a:rPr lang="zh-TW" altLang="en-US" sz="2400" b="1" dirty="0"/>
              <a:t>天和</a:t>
            </a:r>
            <a:r>
              <a:rPr lang="en-US" altLang="zh-TW" sz="2400" b="1" dirty="0"/>
              <a:t>120</a:t>
            </a:r>
            <a:r>
              <a:rPr lang="zh-TW" altLang="en-US" sz="2400" b="1" dirty="0"/>
              <a:t>天</a:t>
            </a:r>
            <a:r>
              <a:rPr lang="en-HK" altLang="zh-TW" sz="2400" b="1" dirty="0"/>
              <a:t>,</a:t>
            </a:r>
          </a:p>
          <a:p>
            <a:r>
              <a:rPr lang="zh-TW" altLang="en-US" sz="2400" b="1" dirty="0"/>
              <a:t>雖然 肺炎完全康復</a:t>
            </a:r>
            <a:r>
              <a:rPr lang="en-HK" altLang="zh-TW" sz="2400" b="1" dirty="0"/>
              <a:t>,</a:t>
            </a:r>
          </a:p>
          <a:p>
            <a:endParaRPr lang="en-HK" altLang="zh-TW" sz="2400" b="1" dirty="0"/>
          </a:p>
          <a:p>
            <a:r>
              <a:rPr lang="zh-TW" altLang="en-US" sz="2400" b="1" dirty="0"/>
              <a:t>但睾丸重量、血睾酮水平和精子數顯著降低，</a:t>
            </a:r>
            <a:endParaRPr lang="en-HK" sz="2400" b="1" dirty="0"/>
          </a:p>
        </p:txBody>
      </p:sp>
    </p:spTree>
    <p:extLst>
      <p:ext uri="{BB962C8B-B14F-4D97-AF65-F5344CB8AC3E}">
        <p14:creationId xmlns:p14="http://schemas.microsoft.com/office/powerpoint/2010/main" val="20705877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501174-4345-4805-81E7-8770C814DE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HK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914F8B3-E24F-4B92-97B0-B721F5FFB51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86118" y="0"/>
            <a:ext cx="9879106" cy="492448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66366EB-EA7B-410C-BC50-8336CE348CC6}"/>
              </a:ext>
            </a:extLst>
          </p:cNvPr>
          <p:cNvSpPr txBox="1"/>
          <p:nvPr/>
        </p:nvSpPr>
        <p:spPr>
          <a:xfrm>
            <a:off x="385482" y="5039439"/>
            <a:ext cx="1180651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Under the microscope at 42dpi, testes showed severe diffuse seminiferous tubular epithelial necrosis; spermatogenic cells were depleted; tubular lumen contained little amount of spermatozoa; epididymal lumen contained large amount cell debris. </a:t>
            </a:r>
          </a:p>
          <a:p>
            <a:r>
              <a:rPr lang="en-US" dirty="0"/>
              <a:t>Under the microscope at 120dpi, germinal epithelium of seminiferous tubules showed atrophy and loss of normal differentiation spectrum. The epididymal lumen showed no sperm. </a:t>
            </a:r>
          </a:p>
          <a:p>
            <a:r>
              <a:rPr lang="zh-TW" altLang="en-US" dirty="0"/>
              <a:t>顯微鏡下第</a:t>
            </a:r>
            <a:r>
              <a:rPr lang="en-US" altLang="zh-TW" dirty="0"/>
              <a:t>42</a:t>
            </a:r>
            <a:r>
              <a:rPr lang="zh-TW" altLang="en-US" dirty="0"/>
              <a:t>天病毒感染組</a:t>
            </a:r>
            <a:r>
              <a:rPr lang="en-HK" altLang="zh-TW" dirty="0"/>
              <a:t>: </a:t>
            </a:r>
            <a:r>
              <a:rPr lang="zh-TW" altLang="en-US" dirty="0"/>
              <a:t>睾丸曲細精管上皮壞死；生精細胞被耗盡；管腔內含有少量精子；附睾管腔內含有大量細胞碎片。第</a:t>
            </a:r>
            <a:r>
              <a:rPr lang="en-US" altLang="zh-TW" dirty="0"/>
              <a:t>120</a:t>
            </a:r>
            <a:r>
              <a:rPr lang="zh-TW" altLang="en-US" dirty="0"/>
              <a:t>天的病毒感染組</a:t>
            </a:r>
            <a:r>
              <a:rPr lang="en-HK" altLang="zh-TW" dirty="0"/>
              <a:t>: </a:t>
            </a:r>
            <a:r>
              <a:rPr lang="zh-TW" altLang="en-US" dirty="0"/>
              <a:t>睾丸曲細精管上皮萎縮，正常分化。附睾管腔未見精子。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756B914-0325-4F65-838A-71DA0A9886FC}"/>
              </a:ext>
            </a:extLst>
          </p:cNvPr>
          <p:cNvSpPr txBox="1"/>
          <p:nvPr/>
        </p:nvSpPr>
        <p:spPr>
          <a:xfrm>
            <a:off x="1649505" y="0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b="1"/>
              <a:t>正常對照組</a:t>
            </a:r>
            <a:endParaRPr lang="en-HK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5CE63A7-899F-4ED9-B83D-65344C92E91C}"/>
              </a:ext>
            </a:extLst>
          </p:cNvPr>
          <p:cNvSpPr txBox="1"/>
          <p:nvPr/>
        </p:nvSpPr>
        <p:spPr>
          <a:xfrm>
            <a:off x="1649505" y="2540118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b="1"/>
              <a:t>正常對照組</a:t>
            </a:r>
            <a:endParaRPr lang="en-HK" b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EE64CF8-96F8-422F-8ECA-DC2A98EB3EB9}"/>
              </a:ext>
            </a:extLst>
          </p:cNvPr>
          <p:cNvSpPr txBox="1"/>
          <p:nvPr/>
        </p:nvSpPr>
        <p:spPr>
          <a:xfrm>
            <a:off x="6347012" y="184666"/>
            <a:ext cx="20345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b="1" dirty="0"/>
              <a:t>第</a:t>
            </a:r>
            <a:r>
              <a:rPr lang="en-US" altLang="zh-TW" b="1" dirty="0"/>
              <a:t>42</a:t>
            </a:r>
            <a:r>
              <a:rPr lang="zh-TW" altLang="en-US" b="1" dirty="0"/>
              <a:t>天病毒感染組</a:t>
            </a:r>
            <a:endParaRPr lang="en-HK" b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C807EE1-CBA9-401B-87AC-CBC8CFCF8220}"/>
              </a:ext>
            </a:extLst>
          </p:cNvPr>
          <p:cNvSpPr txBox="1"/>
          <p:nvPr/>
        </p:nvSpPr>
        <p:spPr>
          <a:xfrm>
            <a:off x="6347012" y="2731581"/>
            <a:ext cx="23823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b="1" dirty="0"/>
              <a:t>第</a:t>
            </a:r>
            <a:r>
              <a:rPr lang="en-US" altLang="zh-TW" b="1" dirty="0"/>
              <a:t>120</a:t>
            </a:r>
            <a:r>
              <a:rPr lang="zh-TW" altLang="en-US" b="1" dirty="0"/>
              <a:t>天的病毒感染組</a:t>
            </a:r>
            <a:endParaRPr lang="en-HK" b="1" dirty="0"/>
          </a:p>
        </p:txBody>
      </p:sp>
    </p:spTree>
    <p:extLst>
      <p:ext uri="{BB962C8B-B14F-4D97-AF65-F5344CB8AC3E}">
        <p14:creationId xmlns:p14="http://schemas.microsoft.com/office/powerpoint/2010/main" val="273392156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</TotalTime>
  <Words>296</Words>
  <Application>Microsoft Office PowerPoint</Application>
  <PresentationFormat>Widescreen</PresentationFormat>
  <Paragraphs>20</Paragraphs>
  <Slides>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9" baseType="lpstr">
      <vt:lpstr>PMingLiU</vt:lpstr>
      <vt:lpstr>Yu Gothic</vt:lpstr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kyyuen</dc:creator>
  <cp:lastModifiedBy>kyyuen</cp:lastModifiedBy>
  <cp:revision>6</cp:revision>
  <dcterms:created xsi:type="dcterms:W3CDTF">2022-02-19T09:16:33Z</dcterms:created>
  <dcterms:modified xsi:type="dcterms:W3CDTF">2022-02-19T09:48:03Z</dcterms:modified>
</cp:coreProperties>
</file>