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thers\Ceci_BMS&amp;CRC_table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201509\Desktop\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201509\Desktop\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47112515984605E-2"/>
          <c:y val="6.2867923797589806E-2"/>
          <c:w val="0.83919068421589305"/>
          <c:h val="0.562347930399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新症人数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肺癌</c:v>
                </c:pt>
                <c:pt idx="1">
                  <c:v>腸癌</c:v>
                </c:pt>
                <c:pt idx="2">
                  <c:v>乳癌</c:v>
                </c:pt>
                <c:pt idx="3">
                  <c:v>肝癌</c:v>
                </c:pt>
                <c:pt idx="4">
                  <c:v>前列腺癌</c:v>
                </c:pt>
                <c:pt idx="5">
                  <c:v>胃癌</c:v>
                </c:pt>
                <c:pt idx="6">
                  <c:v>非黑色素瘤</c:v>
                </c:pt>
                <c:pt idx="7">
                  <c:v>鼻咽癌</c:v>
                </c:pt>
                <c:pt idx="8">
                  <c:v>子宫體癌</c:v>
                </c:pt>
                <c:pt idx="9">
                  <c:v>非何杰金淋巴癌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4610</c:v>
                </c:pt>
                <c:pt idx="1">
                  <c:v>4563</c:v>
                </c:pt>
                <c:pt idx="2">
                  <c:v>3522</c:v>
                </c:pt>
                <c:pt idx="3">
                  <c:v>1790</c:v>
                </c:pt>
                <c:pt idx="4">
                  <c:v>1631</c:v>
                </c:pt>
                <c:pt idx="5">
                  <c:v>1113</c:v>
                </c:pt>
                <c:pt idx="6" formatCode="General">
                  <c:v>895</c:v>
                </c:pt>
                <c:pt idx="7" formatCode="General">
                  <c:v>819</c:v>
                </c:pt>
                <c:pt idx="8" formatCode="General">
                  <c:v>810</c:v>
                </c:pt>
                <c:pt idx="9" formatCode="General">
                  <c:v>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774072"/>
        <c:axId val="228905584"/>
      </c:barChart>
      <c:catAx>
        <c:axId val="23277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HK"/>
          </a:p>
        </c:txPr>
        <c:crossAx val="228905584"/>
        <c:crosses val="autoZero"/>
        <c:auto val="1"/>
        <c:lblAlgn val="ctr"/>
        <c:lblOffset val="100"/>
        <c:noMultiLvlLbl val="0"/>
      </c:catAx>
      <c:valAx>
        <c:axId val="2289055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2774072"/>
        <c:crosses val="autoZero"/>
        <c:crossBetween val="between"/>
        <c:majorUnit val="100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Life Orientation</c:v>
                </c:pt>
              </c:strCache>
            </c:strRef>
          </c:tx>
          <c:cat>
            <c:strRef>
              <c:f>Sheet1!$B$7:$C$7</c:f>
              <c:strCache>
                <c:ptCount val="2"/>
                <c:pt idx="0">
                  <c:v>Baseline</c:v>
                </c:pt>
                <c:pt idx="1">
                  <c:v>Post-intervention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4.22</c:v>
                </c:pt>
                <c:pt idx="1">
                  <c:v>5.08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Spiritual</c:v>
                </c:pt>
              </c:strCache>
            </c:strRef>
          </c:tx>
          <c:cat>
            <c:strRef>
              <c:f>Sheet1!$B$7:$C$7</c:f>
              <c:strCache>
                <c:ptCount val="2"/>
                <c:pt idx="0">
                  <c:v>Baseline</c:v>
                </c:pt>
                <c:pt idx="1">
                  <c:v>Post-intervention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3.67</c:v>
                </c:pt>
                <c:pt idx="1">
                  <c:v>5.6899999999999986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Interpersonal</c:v>
                </c:pt>
              </c:strCache>
            </c:strRef>
          </c:tx>
          <c:cat>
            <c:strRef>
              <c:f>Sheet1!$B$7:$C$7</c:f>
              <c:strCache>
                <c:ptCount val="2"/>
                <c:pt idx="0">
                  <c:v>Baseline</c:v>
                </c:pt>
                <c:pt idx="1">
                  <c:v>Post-intervention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5.1599999999999966</c:v>
                </c:pt>
                <c:pt idx="1">
                  <c:v>8.7299999999999986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Self</c:v>
                </c:pt>
              </c:strCache>
            </c:strRef>
          </c:tx>
          <c:cat>
            <c:strRef>
              <c:f>Sheet1!$B$7:$C$7</c:f>
              <c:strCache>
                <c:ptCount val="2"/>
                <c:pt idx="0">
                  <c:v>Baseline</c:v>
                </c:pt>
                <c:pt idx="1">
                  <c:v>Post-intervention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10.45000000000001</c:v>
                </c:pt>
                <c:pt idx="1">
                  <c:v>19.170000000000009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45048"/>
        <c:axId val="230975072"/>
      </c:lineChart>
      <c:catAx>
        <c:axId val="199745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0975072"/>
        <c:crosses val="autoZero"/>
        <c:auto val="1"/>
        <c:lblAlgn val="ctr"/>
        <c:lblOffset val="100"/>
        <c:noMultiLvlLbl val="0"/>
      </c:catAx>
      <c:valAx>
        <c:axId val="230975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9745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Sheet2!$J$2</c:f>
              <c:strCache>
                <c:ptCount val="1"/>
                <c:pt idx="0">
                  <c:v>對照組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Sheet2!$I$3:$I$5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Sheet2!$J$3:$J$5</c:f>
              <c:numCache>
                <c:formatCode>###0.0000000000</c:formatCode>
                <c:ptCount val="3"/>
                <c:pt idx="0">
                  <c:v>43.864061707316779</c:v>
                </c:pt>
                <c:pt idx="1">
                  <c:v>45.328834878048802</c:v>
                </c:pt>
                <c:pt idx="2">
                  <c:v>46.182573658536597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Sheet2!$K$2</c:f>
              <c:strCache>
                <c:ptCount val="1"/>
                <c:pt idx="0">
                  <c:v>實驗組</c:v>
                </c:pt>
              </c:strCache>
            </c:strRef>
          </c:tx>
          <c:marker>
            <c:symbol val="none"/>
          </c:marker>
          <c:cat>
            <c:strRef>
              <c:f>Sheet2!$I$3:$I$5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Sheet2!$K$3:$K$5</c:f>
              <c:numCache>
                <c:formatCode>###0.0000000000</c:formatCode>
                <c:ptCount val="3"/>
                <c:pt idx="0">
                  <c:v>45.114977857142662</c:v>
                </c:pt>
                <c:pt idx="1">
                  <c:v>47.889682857142567</c:v>
                </c:pt>
                <c:pt idx="2">
                  <c:v>47.951707499999827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975464"/>
        <c:axId val="230975856"/>
      </c:lineChart>
      <c:catAx>
        <c:axId val="230975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0975856"/>
        <c:crosses val="autoZero"/>
        <c:auto val="1"/>
        <c:lblAlgn val="ctr"/>
        <c:lblOffset val="100"/>
        <c:noMultiLvlLbl val="0"/>
      </c:catAx>
      <c:valAx>
        <c:axId val="230975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30975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Sheet2!$N$2</c:f>
              <c:strCache>
                <c:ptCount val="1"/>
                <c:pt idx="0">
                  <c:v>對照組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Sheet2!$I$3:$I$5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Sheet2!$N$3:$N$5</c:f>
              <c:numCache>
                <c:formatCode>###0.0000000000</c:formatCode>
                <c:ptCount val="3"/>
                <c:pt idx="0">
                  <c:v>37.198302439024509</c:v>
                </c:pt>
                <c:pt idx="1">
                  <c:v>39.129552926829497</c:v>
                </c:pt>
                <c:pt idx="2">
                  <c:v>41.529217560975617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Sheet2!$O$2</c:f>
              <c:strCache>
                <c:ptCount val="1"/>
                <c:pt idx="0">
                  <c:v>實驗組</c:v>
                </c:pt>
              </c:strCache>
            </c:strRef>
          </c:tx>
          <c:marker>
            <c:symbol val="none"/>
          </c:marker>
          <c:cat>
            <c:strRef>
              <c:f>Sheet2!$I$3:$I$5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Sheet2!$O$3:$O$5</c:f>
              <c:numCache>
                <c:formatCode>###0.0000000000</c:formatCode>
                <c:ptCount val="3"/>
                <c:pt idx="0">
                  <c:v>37.360054285714106</c:v>
                </c:pt>
                <c:pt idx="1">
                  <c:v>43.744707142857138</c:v>
                </c:pt>
                <c:pt idx="2">
                  <c:v>43.58663678571412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976640"/>
        <c:axId val="230977032"/>
      </c:lineChart>
      <c:catAx>
        <c:axId val="230976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0977032"/>
        <c:crosses val="autoZero"/>
        <c:auto val="1"/>
        <c:lblAlgn val="ctr"/>
        <c:lblOffset val="100"/>
        <c:noMultiLvlLbl val="0"/>
      </c:catAx>
      <c:valAx>
        <c:axId val="230977032"/>
        <c:scaling>
          <c:orientation val="minMax"/>
          <c:max val="49"/>
          <c:min val="36"/>
        </c:scaling>
        <c:delete val="0"/>
        <c:axPos val="l"/>
        <c:numFmt formatCode="General" sourceLinked="0"/>
        <c:majorTickMark val="none"/>
        <c:minorTickMark val="none"/>
        <c:tickLblPos val="nextTo"/>
        <c:crossAx val="230976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Sheet2!$N$2</c:f>
              <c:strCache>
                <c:ptCount val="1"/>
                <c:pt idx="0">
                  <c:v>對照組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Sheet2!$I$20:$I$22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Sheet2!$N$20:$N$22</c:f>
              <c:numCache>
                <c:formatCode>###0.0000000000</c:formatCode>
                <c:ptCount val="3"/>
                <c:pt idx="0">
                  <c:v>10.07317073170732</c:v>
                </c:pt>
                <c:pt idx="1">
                  <c:v>8.6585365853658747</c:v>
                </c:pt>
                <c:pt idx="2">
                  <c:v>8.6585365853658711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Sheet2!$O$2</c:f>
              <c:strCache>
                <c:ptCount val="1"/>
                <c:pt idx="0">
                  <c:v>實驗組</c:v>
                </c:pt>
              </c:strCache>
            </c:strRef>
          </c:tx>
          <c:marker>
            <c:symbol val="none"/>
          </c:marker>
          <c:cat>
            <c:strRef>
              <c:f>Sheet2!$I$20:$I$22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Sheet2!$O$20:$O$22</c:f>
              <c:numCache>
                <c:formatCode>###0.0000000000</c:formatCode>
                <c:ptCount val="3"/>
                <c:pt idx="0">
                  <c:v>9.5000000000000018</c:v>
                </c:pt>
                <c:pt idx="1">
                  <c:v>7.4285714285714279</c:v>
                </c:pt>
                <c:pt idx="2">
                  <c:v>6.8928571428571406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977816"/>
        <c:axId val="230978208"/>
      </c:lineChart>
      <c:catAx>
        <c:axId val="230977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0978208"/>
        <c:crosses val="autoZero"/>
        <c:auto val="1"/>
        <c:lblAlgn val="ctr"/>
        <c:lblOffset val="100"/>
        <c:noMultiLvlLbl val="0"/>
      </c:catAx>
      <c:valAx>
        <c:axId val="230978208"/>
        <c:scaling>
          <c:orientation val="minMax"/>
          <c:max val="11"/>
          <c:min val="4"/>
        </c:scaling>
        <c:delete val="0"/>
        <c:axPos val="l"/>
        <c:numFmt formatCode="General" sourceLinked="0"/>
        <c:majorTickMark val="none"/>
        <c:minorTickMark val="none"/>
        <c:tickLblPos val="nextTo"/>
        <c:crossAx val="230977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Sheet1!$B$10:$D$10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17.190000000000001</c:v>
                </c:pt>
                <c:pt idx="1">
                  <c:v>17.649999999999999</c:v>
                </c:pt>
                <c:pt idx="2">
                  <c:v>18.5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Intervention</c:v>
                </c:pt>
              </c:strCache>
            </c:strRef>
          </c:tx>
          <c:marker>
            <c:symbol val="none"/>
          </c:marker>
          <c:cat>
            <c:strRef>
              <c:f>Sheet1!$B$10:$D$10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15.42</c:v>
                </c:pt>
                <c:pt idx="1">
                  <c:v>19.75</c:v>
                </c:pt>
                <c:pt idx="2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931664"/>
        <c:axId val="106932056"/>
      </c:lineChart>
      <c:catAx>
        <c:axId val="10693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zh-HK"/>
          </a:p>
        </c:txPr>
        <c:crossAx val="106932056"/>
        <c:crosses val="autoZero"/>
        <c:auto val="1"/>
        <c:lblAlgn val="ctr"/>
        <c:lblOffset val="100"/>
        <c:noMultiLvlLbl val="0"/>
      </c:catAx>
      <c:valAx>
        <c:axId val="106932056"/>
        <c:scaling>
          <c:orientation val="minMax"/>
          <c:min val="1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zh-HK"/>
          </a:p>
        </c:txPr>
        <c:crossAx val="10693166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lang="ja-JP"/>
            </a:pPr>
            <a:endParaRPr lang="zh-HK"/>
          </a:p>
        </c:txPr>
      </c:dTable>
    </c:plotArea>
    <c:legend>
      <c:legendPos val="t"/>
      <c:layout/>
      <c:overlay val="0"/>
      <c:txPr>
        <a:bodyPr/>
        <a:lstStyle/>
        <a:p>
          <a:pPr>
            <a:defRPr lang="ja-JP"/>
          </a:pPr>
          <a:endParaRPr lang="zh-H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患者身心困擾比率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干預前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抑鬱症狀</c:v>
                </c:pt>
                <c:pt idx="1">
                  <c:v>焦慮症狀</c:v>
                </c:pt>
                <c:pt idx="2">
                  <c:v>睡眠問題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52</c:v>
                </c:pt>
                <c:pt idx="1">
                  <c:v>67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干預後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抑鬱症狀</c:v>
                </c:pt>
                <c:pt idx="1">
                  <c:v>焦慮症狀</c:v>
                </c:pt>
                <c:pt idx="2">
                  <c:v>睡眠問題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21</c:v>
                </c:pt>
                <c:pt idx="1">
                  <c:v>39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34408"/>
        <c:axId val="106934800"/>
      </c:barChart>
      <c:catAx>
        <c:axId val="10693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106934800"/>
        <c:crosses val="autoZero"/>
        <c:auto val="1"/>
        <c:lblAlgn val="ctr"/>
        <c:lblOffset val="100"/>
        <c:noMultiLvlLbl val="0"/>
      </c:catAx>
      <c:valAx>
        <c:axId val="106934800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069344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zh-HK" sz="2800" b="0" i="0" baseline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家屬身心困擾比率</a:t>
            </a:r>
            <a:endParaRPr lang="zh-HK" altLang="zh-HK" sz="28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工作表1!$B$14</c:f>
              <c:strCache>
                <c:ptCount val="1"/>
                <c:pt idx="0">
                  <c:v>干預前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工作表1!$A$15:$A$17</c:f>
              <c:strCache>
                <c:ptCount val="3"/>
                <c:pt idx="0">
                  <c:v>抑鬱症狀</c:v>
                </c:pt>
                <c:pt idx="1">
                  <c:v>焦慮症狀</c:v>
                </c:pt>
                <c:pt idx="2">
                  <c:v>睡眠問題</c:v>
                </c:pt>
              </c:strCache>
            </c:strRef>
          </c:cat>
          <c:val>
            <c:numRef>
              <c:f>工作表1!$B$15:$B$17</c:f>
              <c:numCache>
                <c:formatCode>General</c:formatCode>
                <c:ptCount val="3"/>
                <c:pt idx="0">
                  <c:v>33</c:v>
                </c:pt>
                <c:pt idx="1">
                  <c:v>37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工作表1!$C$14</c:f>
              <c:strCache>
                <c:ptCount val="1"/>
                <c:pt idx="0">
                  <c:v>干預後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工作表1!$A$15:$A$17</c:f>
              <c:strCache>
                <c:ptCount val="3"/>
                <c:pt idx="0">
                  <c:v>抑鬱症狀</c:v>
                </c:pt>
                <c:pt idx="1">
                  <c:v>焦慮症狀</c:v>
                </c:pt>
                <c:pt idx="2">
                  <c:v>睡眠問題</c:v>
                </c:pt>
              </c:strCache>
            </c:strRef>
          </c:cat>
          <c:val>
            <c:numRef>
              <c:f>工作表1!$C$15:$C$17</c:f>
              <c:numCache>
                <c:formatCode>General</c:formatCode>
                <c:ptCount val="3"/>
                <c:pt idx="0">
                  <c:v>25</c:v>
                </c:pt>
                <c:pt idx="1">
                  <c:v>33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33232"/>
        <c:axId val="106933624"/>
      </c:barChart>
      <c:catAx>
        <c:axId val="1069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HK"/>
          </a:p>
        </c:txPr>
        <c:crossAx val="106933624"/>
        <c:crosses val="autoZero"/>
        <c:auto val="1"/>
        <c:lblAlgn val="ctr"/>
        <c:lblOffset val="100"/>
        <c:noMultiLvlLbl val="0"/>
      </c:catAx>
      <c:valAx>
        <c:axId val="10693362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0693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FE088-7843-41EF-A9C1-B5CFEFF1FCD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1E04467-982B-420C-9505-E671A501A7F8}">
      <dgm:prSet phldrT="[Text]"/>
      <dgm:spPr/>
      <dgm:t>
        <a:bodyPr/>
        <a:lstStyle/>
        <a:p>
          <a:r>
            <a:rPr lang="zh-TW" altLang="en-US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死亡率</a:t>
          </a:r>
          <a:endParaRPr lang="en-US" altLang="zh-TW" u="none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逐漸下降 </a:t>
          </a:r>
          <a:endParaRPr lang="zh-HK" altLang="en-US" dirty="0"/>
        </a:p>
      </dgm:t>
    </dgm:pt>
    <dgm:pt modelId="{3E421F6D-D354-400A-ACF7-F8C6A94F1745}" type="parTrans" cxnId="{AE190791-C8DC-4DB6-9CBD-F49E4B3F9C2C}">
      <dgm:prSet/>
      <dgm:spPr/>
      <dgm:t>
        <a:bodyPr/>
        <a:lstStyle/>
        <a:p>
          <a:endParaRPr lang="zh-HK" altLang="en-US"/>
        </a:p>
      </dgm:t>
    </dgm:pt>
    <dgm:pt modelId="{523C0C8F-4511-4B4C-998A-76CCD0DB7B92}" type="sibTrans" cxnId="{AE190791-C8DC-4DB6-9CBD-F49E4B3F9C2C}">
      <dgm:prSet/>
      <dgm:spPr/>
      <dgm:t>
        <a:bodyPr/>
        <a:lstStyle/>
        <a:p>
          <a:endParaRPr lang="zh-HK" altLang="en-US"/>
        </a:p>
      </dgm:t>
    </dgm:pt>
    <dgm:pt modelId="{01B5EB4B-F0DA-4775-9C41-B60D44401D9C}">
      <dgm:prSet phldrT="[Text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更高的治愈率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更長存活期 </a:t>
          </a:r>
          <a:endParaRPr lang="zh-HK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B06196-8472-4C9D-B506-837BF238DF3A}" type="parTrans" cxnId="{0809ACAE-F03C-464A-BF45-4D154706AA31}">
      <dgm:prSet/>
      <dgm:spPr/>
      <dgm:t>
        <a:bodyPr/>
        <a:lstStyle/>
        <a:p>
          <a:endParaRPr lang="zh-HK" altLang="en-US"/>
        </a:p>
      </dgm:t>
    </dgm:pt>
    <dgm:pt modelId="{8DB37114-E4FF-4B1D-94AD-25FD584E1B0C}" type="sibTrans" cxnId="{0809ACAE-F03C-464A-BF45-4D154706AA31}">
      <dgm:prSet/>
      <dgm:spPr/>
      <dgm:t>
        <a:bodyPr/>
        <a:lstStyle/>
        <a:p>
          <a:endParaRPr lang="zh-HK" altLang="en-US"/>
        </a:p>
      </dgm:t>
    </dgm:pt>
    <dgm:pt modelId="{5D5A9532-1B75-42B9-A9D8-D1250474C7FA}">
      <dgm:prSet phldrT="[Text]"/>
      <dgm:spPr/>
      <dgm:t>
        <a:bodyPr/>
        <a:lstStyle/>
        <a:p>
          <a:r>
            <a:rPr lang="zh-TW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如何在抗癌過程中提升</a:t>
          </a:r>
          <a:endParaRPr lang="en-US" altLang="zh-TW" b="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患者及家屬的生活質素</a:t>
          </a:r>
          <a:r>
            <a:rPr 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HK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74BD9A-F233-4F13-95DC-E879EFA0A4B3}" type="parTrans" cxnId="{3961BBE9-1353-4FC0-96CF-68F74AA9F8DB}">
      <dgm:prSet/>
      <dgm:spPr/>
      <dgm:t>
        <a:bodyPr/>
        <a:lstStyle/>
        <a:p>
          <a:endParaRPr lang="zh-HK" altLang="en-US"/>
        </a:p>
      </dgm:t>
    </dgm:pt>
    <dgm:pt modelId="{6433E541-5C52-465C-87AC-0342E0D57FCA}" type="sibTrans" cxnId="{3961BBE9-1353-4FC0-96CF-68F74AA9F8DB}">
      <dgm:prSet/>
      <dgm:spPr/>
      <dgm:t>
        <a:bodyPr/>
        <a:lstStyle/>
        <a:p>
          <a:endParaRPr lang="zh-HK" altLang="en-US"/>
        </a:p>
      </dgm:t>
    </dgm:pt>
    <dgm:pt modelId="{A561B180-2E74-4FD4-B64D-26F4CEEF49D5}" type="pres">
      <dgm:prSet presAssocID="{E57FE088-7843-41EF-A9C1-B5CFEFF1FCDE}" presName="linearFlow" presStyleCnt="0">
        <dgm:presLayoutVars>
          <dgm:resizeHandles val="exact"/>
        </dgm:presLayoutVars>
      </dgm:prSet>
      <dgm:spPr/>
    </dgm:pt>
    <dgm:pt modelId="{027BEA48-D12C-4A40-AC01-89A76F64C962}" type="pres">
      <dgm:prSet presAssocID="{D1E04467-982B-420C-9505-E671A501A7F8}" presName="node" presStyleLbl="node1" presStyleIdx="0" presStyleCnt="3" custLinFactNeighborX="152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E92D21D-48F8-4374-BA3C-689F364C27F9}" type="pres">
      <dgm:prSet presAssocID="{523C0C8F-4511-4B4C-998A-76CCD0DB7B92}" presName="sibTrans" presStyleLbl="sibTrans2D1" presStyleIdx="0" presStyleCnt="2"/>
      <dgm:spPr/>
      <dgm:t>
        <a:bodyPr/>
        <a:lstStyle/>
        <a:p>
          <a:endParaRPr lang="zh-HK" altLang="en-US"/>
        </a:p>
      </dgm:t>
    </dgm:pt>
    <dgm:pt modelId="{E62DAEED-7EE1-4614-8326-1C0B3AD6A0FD}" type="pres">
      <dgm:prSet presAssocID="{523C0C8F-4511-4B4C-998A-76CCD0DB7B92}" presName="connectorText" presStyleLbl="sibTrans2D1" presStyleIdx="0" presStyleCnt="2"/>
      <dgm:spPr/>
      <dgm:t>
        <a:bodyPr/>
        <a:lstStyle/>
        <a:p>
          <a:endParaRPr lang="zh-HK" altLang="en-US"/>
        </a:p>
      </dgm:t>
    </dgm:pt>
    <dgm:pt modelId="{9DBB37BB-0DE8-4464-AF4A-C95A58064836}" type="pres">
      <dgm:prSet presAssocID="{01B5EB4B-F0DA-4775-9C41-B60D44401D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784337A-17FD-42BA-AFA1-3A074A72D19E}" type="pres">
      <dgm:prSet presAssocID="{8DB37114-E4FF-4B1D-94AD-25FD584E1B0C}" presName="sibTrans" presStyleLbl="sibTrans2D1" presStyleIdx="1" presStyleCnt="2"/>
      <dgm:spPr/>
      <dgm:t>
        <a:bodyPr/>
        <a:lstStyle/>
        <a:p>
          <a:endParaRPr lang="zh-HK" altLang="en-US"/>
        </a:p>
      </dgm:t>
    </dgm:pt>
    <dgm:pt modelId="{DA88B9CB-D774-4CD5-83BC-611529DFFEF0}" type="pres">
      <dgm:prSet presAssocID="{8DB37114-E4FF-4B1D-94AD-25FD584E1B0C}" presName="connectorText" presStyleLbl="sibTrans2D1" presStyleIdx="1" presStyleCnt="2"/>
      <dgm:spPr/>
      <dgm:t>
        <a:bodyPr/>
        <a:lstStyle/>
        <a:p>
          <a:endParaRPr lang="zh-HK" altLang="en-US"/>
        </a:p>
      </dgm:t>
    </dgm:pt>
    <dgm:pt modelId="{2006450E-AFBD-4B19-BED1-1BCF9FC3350D}" type="pres">
      <dgm:prSet presAssocID="{5D5A9532-1B75-42B9-A9D8-D1250474C7FA}" presName="node" presStyleLbl="node1" presStyleIdx="2" presStyleCnt="3" custScaleX="20004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716AEB1-5B72-44D0-B918-0D3415512726}" type="presOf" srcId="{01B5EB4B-F0DA-4775-9C41-B60D44401D9C}" destId="{9DBB37BB-0DE8-4464-AF4A-C95A58064836}" srcOrd="0" destOrd="0" presId="urn:microsoft.com/office/officeart/2005/8/layout/process2"/>
    <dgm:cxn modelId="{43FCD958-EDC3-4476-B0C5-1A7727E95C28}" type="presOf" srcId="{523C0C8F-4511-4B4C-998A-76CCD0DB7B92}" destId="{E62DAEED-7EE1-4614-8326-1C0B3AD6A0FD}" srcOrd="1" destOrd="0" presId="urn:microsoft.com/office/officeart/2005/8/layout/process2"/>
    <dgm:cxn modelId="{5E8171BF-078E-4F6B-A8F6-64CCF4717887}" type="presOf" srcId="{8DB37114-E4FF-4B1D-94AD-25FD584E1B0C}" destId="{DA88B9CB-D774-4CD5-83BC-611529DFFEF0}" srcOrd="1" destOrd="0" presId="urn:microsoft.com/office/officeart/2005/8/layout/process2"/>
    <dgm:cxn modelId="{1346830C-578A-4993-9E55-0AD8066B2A2A}" type="presOf" srcId="{E57FE088-7843-41EF-A9C1-B5CFEFF1FCDE}" destId="{A561B180-2E74-4FD4-B64D-26F4CEEF49D5}" srcOrd="0" destOrd="0" presId="urn:microsoft.com/office/officeart/2005/8/layout/process2"/>
    <dgm:cxn modelId="{2A6A32A3-8383-4587-934B-DF2A045EF514}" type="presOf" srcId="{523C0C8F-4511-4B4C-998A-76CCD0DB7B92}" destId="{7E92D21D-48F8-4374-BA3C-689F364C27F9}" srcOrd="0" destOrd="0" presId="urn:microsoft.com/office/officeart/2005/8/layout/process2"/>
    <dgm:cxn modelId="{AE190791-C8DC-4DB6-9CBD-F49E4B3F9C2C}" srcId="{E57FE088-7843-41EF-A9C1-B5CFEFF1FCDE}" destId="{D1E04467-982B-420C-9505-E671A501A7F8}" srcOrd="0" destOrd="0" parTransId="{3E421F6D-D354-400A-ACF7-F8C6A94F1745}" sibTransId="{523C0C8F-4511-4B4C-998A-76CCD0DB7B92}"/>
    <dgm:cxn modelId="{F439D4FA-8AF9-4AD0-B627-8938DF5B2D30}" type="presOf" srcId="{D1E04467-982B-420C-9505-E671A501A7F8}" destId="{027BEA48-D12C-4A40-AC01-89A76F64C962}" srcOrd="0" destOrd="0" presId="urn:microsoft.com/office/officeart/2005/8/layout/process2"/>
    <dgm:cxn modelId="{0809ACAE-F03C-464A-BF45-4D154706AA31}" srcId="{E57FE088-7843-41EF-A9C1-B5CFEFF1FCDE}" destId="{01B5EB4B-F0DA-4775-9C41-B60D44401D9C}" srcOrd="1" destOrd="0" parTransId="{0AB06196-8472-4C9D-B506-837BF238DF3A}" sibTransId="{8DB37114-E4FF-4B1D-94AD-25FD584E1B0C}"/>
    <dgm:cxn modelId="{96DFB336-4AD2-49C1-B341-2CA45BB98698}" type="presOf" srcId="{5D5A9532-1B75-42B9-A9D8-D1250474C7FA}" destId="{2006450E-AFBD-4B19-BED1-1BCF9FC3350D}" srcOrd="0" destOrd="0" presId="urn:microsoft.com/office/officeart/2005/8/layout/process2"/>
    <dgm:cxn modelId="{3961BBE9-1353-4FC0-96CF-68F74AA9F8DB}" srcId="{E57FE088-7843-41EF-A9C1-B5CFEFF1FCDE}" destId="{5D5A9532-1B75-42B9-A9D8-D1250474C7FA}" srcOrd="2" destOrd="0" parTransId="{3574BD9A-F233-4F13-95DC-E879EFA0A4B3}" sibTransId="{6433E541-5C52-465C-87AC-0342E0D57FCA}"/>
    <dgm:cxn modelId="{98B3DCA5-7136-4DA8-AA96-99D4A4CE3924}" type="presOf" srcId="{8DB37114-E4FF-4B1D-94AD-25FD584E1B0C}" destId="{B784337A-17FD-42BA-AFA1-3A074A72D19E}" srcOrd="0" destOrd="0" presId="urn:microsoft.com/office/officeart/2005/8/layout/process2"/>
    <dgm:cxn modelId="{EA4303F4-46DE-4B16-B0AA-770136E1D1BB}" type="presParOf" srcId="{A561B180-2E74-4FD4-B64D-26F4CEEF49D5}" destId="{027BEA48-D12C-4A40-AC01-89A76F64C962}" srcOrd="0" destOrd="0" presId="urn:microsoft.com/office/officeart/2005/8/layout/process2"/>
    <dgm:cxn modelId="{8ACC19AD-44C8-4C72-9035-A57F5F7AE005}" type="presParOf" srcId="{A561B180-2E74-4FD4-B64D-26F4CEEF49D5}" destId="{7E92D21D-48F8-4374-BA3C-689F364C27F9}" srcOrd="1" destOrd="0" presId="urn:microsoft.com/office/officeart/2005/8/layout/process2"/>
    <dgm:cxn modelId="{8C29C3D0-2806-45A4-A1C5-CCB625DEF2B4}" type="presParOf" srcId="{7E92D21D-48F8-4374-BA3C-689F364C27F9}" destId="{E62DAEED-7EE1-4614-8326-1C0B3AD6A0FD}" srcOrd="0" destOrd="0" presId="urn:microsoft.com/office/officeart/2005/8/layout/process2"/>
    <dgm:cxn modelId="{09AD0E68-9977-4EF2-B78A-8B9CC9A877F1}" type="presParOf" srcId="{A561B180-2E74-4FD4-B64D-26F4CEEF49D5}" destId="{9DBB37BB-0DE8-4464-AF4A-C95A58064836}" srcOrd="2" destOrd="0" presId="urn:microsoft.com/office/officeart/2005/8/layout/process2"/>
    <dgm:cxn modelId="{850D31DD-6E6B-4012-9053-962FAB03E506}" type="presParOf" srcId="{A561B180-2E74-4FD4-B64D-26F4CEEF49D5}" destId="{B784337A-17FD-42BA-AFA1-3A074A72D19E}" srcOrd="3" destOrd="0" presId="urn:microsoft.com/office/officeart/2005/8/layout/process2"/>
    <dgm:cxn modelId="{388809DD-9D8B-4D5E-94F4-E823600707A7}" type="presParOf" srcId="{B784337A-17FD-42BA-AFA1-3A074A72D19E}" destId="{DA88B9CB-D774-4CD5-83BC-611529DFFEF0}" srcOrd="0" destOrd="0" presId="urn:microsoft.com/office/officeart/2005/8/layout/process2"/>
    <dgm:cxn modelId="{6F48F0E6-F069-442C-8E38-53FC76E3960E}" type="presParOf" srcId="{A561B180-2E74-4FD4-B64D-26F4CEEF49D5}" destId="{2006450E-AFBD-4B19-BED1-1BCF9FC3350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9DBE-C6FC-4352-8952-79F49B824A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414E40D4-48D6-4A99-A636-69B3AC8590A9}">
      <dgm:prSet custT="1"/>
      <dgm:spPr>
        <a:solidFill>
          <a:srgbClr val="FF6600"/>
        </a:solidFill>
      </dgm:spPr>
      <dgm:t>
        <a:bodyPr/>
        <a:lstStyle/>
        <a:p>
          <a:pPr>
            <a:lnSpc>
              <a:spcPts val="2000"/>
            </a:lnSpc>
          </a:pPr>
          <a:r>
            <a:rPr lang="zh-TW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減少其抑鬱症狀和疼痛</a:t>
          </a:r>
          <a:r>
            <a:rPr lang="zh-TW" altLang="en-US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 </a:t>
          </a:r>
          <a:r>
            <a:rPr lang="en-US" alt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Temel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 et al. 2010</a:t>
          </a:r>
          <a:r>
            <a:rPr 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）</a:t>
          </a:r>
          <a:endParaRPr lang="zh-HK" altLang="en-US" sz="2000" b="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E2BE25AE-A1D2-456F-9080-F52B11052B6A}" type="parTrans" cxnId="{9A9EC801-5033-4F18-B66D-93A3257438D0}">
      <dgm:prSet/>
      <dgm:spPr/>
      <dgm:t>
        <a:bodyPr/>
        <a:lstStyle/>
        <a:p>
          <a:endParaRPr lang="zh-HK" altLang="en-US"/>
        </a:p>
      </dgm:t>
    </dgm:pt>
    <dgm:pt modelId="{2F616883-95E4-4F88-89C8-EB516C6A4594}" type="sibTrans" cxnId="{9A9EC801-5033-4F18-B66D-93A3257438D0}">
      <dgm:prSet/>
      <dgm:spPr/>
      <dgm:t>
        <a:bodyPr/>
        <a:lstStyle/>
        <a:p>
          <a:endParaRPr lang="zh-HK" altLang="en-US"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89D4AC16-72FE-495B-8E28-3B2F45B18024}">
      <dgm:prSet custT="1"/>
      <dgm:spPr>
        <a:solidFill>
          <a:srgbClr val="FFFF00"/>
        </a:solidFill>
      </dgm:spPr>
      <dgm:t>
        <a:bodyPr/>
        <a:lstStyle/>
        <a:p>
          <a:r>
            <a:rPr 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改善整體生活質素，抑鬱情緒，焦慮，苦惱，痛苦和社會支持有益</a:t>
          </a:r>
          <a:endParaRPr lang="en-US" altLang="zh-TW" sz="20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(Goodwin et al.,2001; Spiegel, 2002)</a:t>
          </a:r>
          <a:endParaRPr lang="zh-TW" altLang="en-US" sz="2000" b="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28F29AAB-5252-42CA-9518-16C37B148225}" type="parTrans" cxnId="{B6BACE29-AFCF-4C15-9759-16720C5146B6}">
      <dgm:prSet/>
      <dgm:spPr/>
      <dgm:t>
        <a:bodyPr/>
        <a:lstStyle/>
        <a:p>
          <a:endParaRPr lang="zh-HK" altLang="en-US"/>
        </a:p>
      </dgm:t>
    </dgm:pt>
    <dgm:pt modelId="{834C253A-0D6D-45EE-9BC5-E49EE93809B6}" type="sibTrans" cxnId="{B6BACE29-AFCF-4C15-9759-16720C5146B6}">
      <dgm:prSet/>
      <dgm:spPr/>
      <dgm:t>
        <a:bodyPr/>
        <a:lstStyle/>
        <a:p>
          <a:endParaRPr lang="zh-HK" altLang="en-US"/>
        </a:p>
      </dgm:t>
    </dgm:pt>
    <dgm:pt modelId="{3AD03E19-2591-4C7D-9904-581A7ADE09CD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提高</a:t>
          </a:r>
          <a:r>
            <a:rPr lang="zh-TW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免疫力</a:t>
          </a:r>
          <a:r>
            <a:rPr lang="zh-TW" altLang="en-US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，改善病情 </a:t>
          </a:r>
          <a:r>
            <a:rPr lang="en-US" alt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Spiegel, 20</a:t>
          </a:r>
          <a:r>
            <a:rPr lang="en-US" alt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14)</a:t>
          </a:r>
          <a:endParaRPr lang="zh-HK" altLang="en-US" sz="2000" b="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8C5ED3E2-3800-49E5-B3EB-B6BCC6859BE0}" type="parTrans" cxnId="{78B22B38-A78D-4948-BBFC-6CFCC090E605}">
      <dgm:prSet/>
      <dgm:spPr/>
      <dgm:t>
        <a:bodyPr/>
        <a:lstStyle/>
        <a:p>
          <a:endParaRPr lang="zh-HK" altLang="en-US"/>
        </a:p>
      </dgm:t>
    </dgm:pt>
    <dgm:pt modelId="{ED028C07-F9C0-49C8-88F1-2CF4F072B0E6}" type="sibTrans" cxnId="{78B22B38-A78D-4948-BBFC-6CFCC090E605}">
      <dgm:prSet/>
      <dgm:spPr/>
      <dgm:t>
        <a:bodyPr/>
        <a:lstStyle/>
        <a:p>
          <a:endParaRPr lang="zh-HK" altLang="en-US"/>
        </a:p>
      </dgm:t>
    </dgm:pt>
    <dgm:pt modelId="{E7834335-D319-4351-BAE8-497F650D08B1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較低的復發率</a:t>
          </a:r>
          <a:r>
            <a:rPr lang="zh-TW" altLang="en-US" sz="25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 </a:t>
          </a:r>
          <a:r>
            <a:rPr lang="en-US" alt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Spiegel, 20</a:t>
          </a:r>
          <a:r>
            <a:rPr lang="en-US" altLang="zh-TW" sz="20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14)</a:t>
          </a:r>
          <a:endParaRPr lang="zh-TW" altLang="en-US" sz="2000" b="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E493B399-0071-4588-9BCF-504D046BBD9E}" type="parTrans" cxnId="{96878CA4-ACD8-4125-AD83-7785D00B5B1B}">
      <dgm:prSet/>
      <dgm:spPr/>
      <dgm:t>
        <a:bodyPr/>
        <a:lstStyle/>
        <a:p>
          <a:endParaRPr lang="zh-HK" altLang="en-US"/>
        </a:p>
      </dgm:t>
    </dgm:pt>
    <dgm:pt modelId="{D596CFCD-58CA-4B98-B5DB-EBCF247C67DF}" type="sibTrans" cxnId="{96878CA4-ACD8-4125-AD83-7785D00B5B1B}">
      <dgm:prSet/>
      <dgm:spPr/>
      <dgm:t>
        <a:bodyPr/>
        <a:lstStyle/>
        <a:p>
          <a:endParaRPr lang="zh-HK" altLang="en-US"/>
        </a:p>
      </dgm:t>
    </dgm:pt>
    <dgm:pt modelId="{C044458B-F2FE-47E8-93EF-97B27DE13DE1}" type="pres">
      <dgm:prSet presAssocID="{25AB9DBE-C6FC-4352-8952-79F49B824A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1BC5D352-3B85-4418-87A1-1447910E3E17}" type="pres">
      <dgm:prSet presAssocID="{25AB9DBE-C6FC-4352-8952-79F49B824AB6}" presName="Name1" presStyleCnt="0"/>
      <dgm:spPr/>
      <dgm:t>
        <a:bodyPr/>
        <a:lstStyle/>
        <a:p>
          <a:endParaRPr lang="zh-HK" altLang="en-US"/>
        </a:p>
      </dgm:t>
    </dgm:pt>
    <dgm:pt modelId="{E775E78A-7C36-45AF-A191-6194CA37A30C}" type="pres">
      <dgm:prSet presAssocID="{25AB9DBE-C6FC-4352-8952-79F49B824AB6}" presName="cycle" presStyleCnt="0"/>
      <dgm:spPr/>
      <dgm:t>
        <a:bodyPr/>
        <a:lstStyle/>
        <a:p>
          <a:endParaRPr lang="zh-HK" altLang="en-US"/>
        </a:p>
      </dgm:t>
    </dgm:pt>
    <dgm:pt modelId="{AE409742-C079-4B84-9103-4F18D68A9E4F}" type="pres">
      <dgm:prSet presAssocID="{25AB9DBE-C6FC-4352-8952-79F49B824AB6}" presName="srcNode" presStyleLbl="node1" presStyleIdx="0" presStyleCnt="4"/>
      <dgm:spPr/>
      <dgm:t>
        <a:bodyPr/>
        <a:lstStyle/>
        <a:p>
          <a:endParaRPr lang="zh-HK" altLang="en-US"/>
        </a:p>
      </dgm:t>
    </dgm:pt>
    <dgm:pt modelId="{ADB2E1DD-2E2C-46D3-98D7-89A197DB5A90}" type="pres">
      <dgm:prSet presAssocID="{25AB9DBE-C6FC-4352-8952-79F49B824AB6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4A382CDF-C65C-4E48-A14E-FBD69457CAEF}" type="pres">
      <dgm:prSet presAssocID="{25AB9DBE-C6FC-4352-8952-79F49B824AB6}" presName="extraNode" presStyleLbl="node1" presStyleIdx="0" presStyleCnt="4"/>
      <dgm:spPr/>
      <dgm:t>
        <a:bodyPr/>
        <a:lstStyle/>
        <a:p>
          <a:endParaRPr lang="zh-HK" altLang="en-US"/>
        </a:p>
      </dgm:t>
    </dgm:pt>
    <dgm:pt modelId="{0572EB19-DDA7-4F1E-9AEB-EB0DCB562BC6}" type="pres">
      <dgm:prSet presAssocID="{25AB9DBE-C6FC-4352-8952-79F49B824AB6}" presName="dstNode" presStyleLbl="node1" presStyleIdx="0" presStyleCnt="4"/>
      <dgm:spPr/>
      <dgm:t>
        <a:bodyPr/>
        <a:lstStyle/>
        <a:p>
          <a:endParaRPr lang="zh-HK" altLang="en-US"/>
        </a:p>
      </dgm:t>
    </dgm:pt>
    <dgm:pt modelId="{C9822487-8B83-4944-AC62-475398FFA540}" type="pres">
      <dgm:prSet presAssocID="{414E40D4-48D6-4A99-A636-69B3AC8590A9}" presName="text_1" presStyleLbl="node1" presStyleIdx="0" presStyleCnt="4" custScaleY="11554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CD776C8-FF17-45D5-AE6D-84850BD693AD}" type="pres">
      <dgm:prSet presAssocID="{414E40D4-48D6-4A99-A636-69B3AC8590A9}" presName="accent_1" presStyleCnt="0"/>
      <dgm:spPr/>
      <dgm:t>
        <a:bodyPr/>
        <a:lstStyle/>
        <a:p>
          <a:endParaRPr lang="zh-HK" altLang="en-US"/>
        </a:p>
      </dgm:t>
    </dgm:pt>
    <dgm:pt modelId="{E6D90102-D9D5-4728-871B-FE8F17157DFA}" type="pres">
      <dgm:prSet presAssocID="{414E40D4-48D6-4A99-A636-69B3AC8590A9}" presName="accentRepeatNode" presStyleLbl="solidFgAcc1" presStyleIdx="0" presStyleCnt="4"/>
      <dgm:spPr/>
      <dgm:t>
        <a:bodyPr/>
        <a:lstStyle/>
        <a:p>
          <a:endParaRPr lang="zh-HK" altLang="en-US"/>
        </a:p>
      </dgm:t>
    </dgm:pt>
    <dgm:pt modelId="{CC6F8DD4-93F3-4EAF-A44A-EEADF48759A4}" type="pres">
      <dgm:prSet presAssocID="{E7834335-D319-4351-BAE8-497F650D08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3D3244F-44D9-412D-B006-A5B4ABE317DB}" type="pres">
      <dgm:prSet presAssocID="{E7834335-D319-4351-BAE8-497F650D08B1}" presName="accent_2" presStyleCnt="0"/>
      <dgm:spPr/>
      <dgm:t>
        <a:bodyPr/>
        <a:lstStyle/>
        <a:p>
          <a:endParaRPr lang="zh-HK" altLang="en-US"/>
        </a:p>
      </dgm:t>
    </dgm:pt>
    <dgm:pt modelId="{879B2189-4566-4FA4-833B-BF16B60BB5B3}" type="pres">
      <dgm:prSet presAssocID="{E7834335-D319-4351-BAE8-497F650D08B1}" presName="accentRepeatNode" presStyleLbl="solidFgAcc1" presStyleIdx="1" presStyleCnt="4"/>
      <dgm:spPr/>
      <dgm:t>
        <a:bodyPr/>
        <a:lstStyle/>
        <a:p>
          <a:endParaRPr lang="zh-HK" altLang="en-US"/>
        </a:p>
      </dgm:t>
    </dgm:pt>
    <dgm:pt modelId="{6555FE9D-3697-4AE9-9ABB-10E450B2CD46}" type="pres">
      <dgm:prSet presAssocID="{89D4AC16-72FE-495B-8E28-3B2F45B1802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107955C-6624-4142-9C52-37E88EDF9ECA}" type="pres">
      <dgm:prSet presAssocID="{89D4AC16-72FE-495B-8E28-3B2F45B18024}" presName="accent_3" presStyleCnt="0"/>
      <dgm:spPr/>
      <dgm:t>
        <a:bodyPr/>
        <a:lstStyle/>
        <a:p>
          <a:endParaRPr lang="zh-HK" altLang="en-US"/>
        </a:p>
      </dgm:t>
    </dgm:pt>
    <dgm:pt modelId="{DF0DDDC3-7341-4A5A-BE3D-54286D261604}" type="pres">
      <dgm:prSet presAssocID="{89D4AC16-72FE-495B-8E28-3B2F45B18024}" presName="accentRepeatNode" presStyleLbl="solidFgAcc1" presStyleIdx="2" presStyleCnt="4"/>
      <dgm:spPr/>
      <dgm:t>
        <a:bodyPr/>
        <a:lstStyle/>
        <a:p>
          <a:endParaRPr lang="zh-HK" altLang="en-US"/>
        </a:p>
      </dgm:t>
    </dgm:pt>
    <dgm:pt modelId="{DDB181F9-641F-4376-914D-D3513A674CC0}" type="pres">
      <dgm:prSet presAssocID="{3AD03E19-2591-4C7D-9904-581A7ADE09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A2A4E6B-42DD-4C7A-9B81-640C3AF4FDC2}" type="pres">
      <dgm:prSet presAssocID="{3AD03E19-2591-4C7D-9904-581A7ADE09CD}" presName="accent_4" presStyleCnt="0"/>
      <dgm:spPr/>
      <dgm:t>
        <a:bodyPr/>
        <a:lstStyle/>
        <a:p>
          <a:endParaRPr lang="zh-HK" altLang="en-US"/>
        </a:p>
      </dgm:t>
    </dgm:pt>
    <dgm:pt modelId="{BF56167C-74F6-4048-9BDA-46CA7D7B02D1}" type="pres">
      <dgm:prSet presAssocID="{3AD03E19-2591-4C7D-9904-581A7ADE09CD}" presName="accentRepeatNode" presStyleLbl="solidFgAcc1" presStyleIdx="3" presStyleCnt="4"/>
      <dgm:spPr/>
      <dgm:t>
        <a:bodyPr/>
        <a:lstStyle/>
        <a:p>
          <a:endParaRPr lang="zh-HK" altLang="en-US"/>
        </a:p>
      </dgm:t>
    </dgm:pt>
  </dgm:ptLst>
  <dgm:cxnLst>
    <dgm:cxn modelId="{364E4FCB-63A9-4C69-BD7C-8C374BCC9B3B}" type="presOf" srcId="{E7834335-D319-4351-BAE8-497F650D08B1}" destId="{CC6F8DD4-93F3-4EAF-A44A-EEADF48759A4}" srcOrd="0" destOrd="0" presId="urn:microsoft.com/office/officeart/2008/layout/VerticalCurvedList"/>
    <dgm:cxn modelId="{B8848BCA-EF96-41B3-AFE3-82CE33802975}" type="presOf" srcId="{3AD03E19-2591-4C7D-9904-581A7ADE09CD}" destId="{DDB181F9-641F-4376-914D-D3513A674CC0}" srcOrd="0" destOrd="0" presId="urn:microsoft.com/office/officeart/2008/layout/VerticalCurvedList"/>
    <dgm:cxn modelId="{BA024702-FDE4-4C39-9C99-81BE408EF161}" type="presOf" srcId="{25AB9DBE-C6FC-4352-8952-79F49B824AB6}" destId="{C044458B-F2FE-47E8-93EF-97B27DE13DE1}" srcOrd="0" destOrd="0" presId="urn:microsoft.com/office/officeart/2008/layout/VerticalCurvedList"/>
    <dgm:cxn modelId="{5170703C-C850-42C8-B989-0BFEB5E946A0}" type="presOf" srcId="{2F616883-95E4-4F88-89C8-EB516C6A4594}" destId="{ADB2E1DD-2E2C-46D3-98D7-89A197DB5A90}" srcOrd="0" destOrd="0" presId="urn:microsoft.com/office/officeart/2008/layout/VerticalCurvedList"/>
    <dgm:cxn modelId="{78B22B38-A78D-4948-BBFC-6CFCC090E605}" srcId="{25AB9DBE-C6FC-4352-8952-79F49B824AB6}" destId="{3AD03E19-2591-4C7D-9904-581A7ADE09CD}" srcOrd="3" destOrd="0" parTransId="{8C5ED3E2-3800-49E5-B3EB-B6BCC6859BE0}" sibTransId="{ED028C07-F9C0-49C8-88F1-2CF4F072B0E6}"/>
    <dgm:cxn modelId="{69EBECE6-B3FB-4D17-9BF9-86ABC31CEC89}" type="presOf" srcId="{414E40D4-48D6-4A99-A636-69B3AC8590A9}" destId="{C9822487-8B83-4944-AC62-475398FFA540}" srcOrd="0" destOrd="0" presId="urn:microsoft.com/office/officeart/2008/layout/VerticalCurvedList"/>
    <dgm:cxn modelId="{9A9EC801-5033-4F18-B66D-93A3257438D0}" srcId="{25AB9DBE-C6FC-4352-8952-79F49B824AB6}" destId="{414E40D4-48D6-4A99-A636-69B3AC8590A9}" srcOrd="0" destOrd="0" parTransId="{E2BE25AE-A1D2-456F-9080-F52B11052B6A}" sibTransId="{2F616883-95E4-4F88-89C8-EB516C6A4594}"/>
    <dgm:cxn modelId="{B6BACE29-AFCF-4C15-9759-16720C5146B6}" srcId="{25AB9DBE-C6FC-4352-8952-79F49B824AB6}" destId="{89D4AC16-72FE-495B-8E28-3B2F45B18024}" srcOrd="2" destOrd="0" parTransId="{28F29AAB-5252-42CA-9518-16C37B148225}" sibTransId="{834C253A-0D6D-45EE-9BC5-E49EE93809B6}"/>
    <dgm:cxn modelId="{1695575C-8BE9-4858-B776-E3302AEB9BC9}" type="presOf" srcId="{89D4AC16-72FE-495B-8E28-3B2F45B18024}" destId="{6555FE9D-3697-4AE9-9ABB-10E450B2CD46}" srcOrd="0" destOrd="0" presId="urn:microsoft.com/office/officeart/2008/layout/VerticalCurvedList"/>
    <dgm:cxn modelId="{96878CA4-ACD8-4125-AD83-7785D00B5B1B}" srcId="{25AB9DBE-C6FC-4352-8952-79F49B824AB6}" destId="{E7834335-D319-4351-BAE8-497F650D08B1}" srcOrd="1" destOrd="0" parTransId="{E493B399-0071-4588-9BCF-504D046BBD9E}" sibTransId="{D596CFCD-58CA-4B98-B5DB-EBCF247C67DF}"/>
    <dgm:cxn modelId="{D1DDF3FD-470D-4341-BAB7-B9BB526ADF17}" type="presParOf" srcId="{C044458B-F2FE-47E8-93EF-97B27DE13DE1}" destId="{1BC5D352-3B85-4418-87A1-1447910E3E17}" srcOrd="0" destOrd="0" presId="urn:microsoft.com/office/officeart/2008/layout/VerticalCurvedList"/>
    <dgm:cxn modelId="{9917969D-4D02-486C-9001-81F19C92B4AF}" type="presParOf" srcId="{1BC5D352-3B85-4418-87A1-1447910E3E17}" destId="{E775E78A-7C36-45AF-A191-6194CA37A30C}" srcOrd="0" destOrd="0" presId="urn:microsoft.com/office/officeart/2008/layout/VerticalCurvedList"/>
    <dgm:cxn modelId="{E4D4EFC7-75D1-4094-A4FE-ACF8D8CA4B6E}" type="presParOf" srcId="{E775E78A-7C36-45AF-A191-6194CA37A30C}" destId="{AE409742-C079-4B84-9103-4F18D68A9E4F}" srcOrd="0" destOrd="0" presId="urn:microsoft.com/office/officeart/2008/layout/VerticalCurvedList"/>
    <dgm:cxn modelId="{D298AA54-62D6-4175-82FB-D5B8C5AF84C7}" type="presParOf" srcId="{E775E78A-7C36-45AF-A191-6194CA37A30C}" destId="{ADB2E1DD-2E2C-46D3-98D7-89A197DB5A90}" srcOrd="1" destOrd="0" presId="urn:microsoft.com/office/officeart/2008/layout/VerticalCurvedList"/>
    <dgm:cxn modelId="{15FECE7A-FA5C-4098-833B-23493C462897}" type="presParOf" srcId="{E775E78A-7C36-45AF-A191-6194CA37A30C}" destId="{4A382CDF-C65C-4E48-A14E-FBD69457CAEF}" srcOrd="2" destOrd="0" presId="urn:microsoft.com/office/officeart/2008/layout/VerticalCurvedList"/>
    <dgm:cxn modelId="{FABD7C42-51A6-4925-9886-701BCC6F757C}" type="presParOf" srcId="{E775E78A-7C36-45AF-A191-6194CA37A30C}" destId="{0572EB19-DDA7-4F1E-9AEB-EB0DCB562BC6}" srcOrd="3" destOrd="0" presId="urn:microsoft.com/office/officeart/2008/layout/VerticalCurvedList"/>
    <dgm:cxn modelId="{DC7EBEA2-307E-4C53-8BE9-DDEB23D1DA49}" type="presParOf" srcId="{1BC5D352-3B85-4418-87A1-1447910E3E17}" destId="{C9822487-8B83-4944-AC62-475398FFA540}" srcOrd="1" destOrd="0" presId="urn:microsoft.com/office/officeart/2008/layout/VerticalCurvedList"/>
    <dgm:cxn modelId="{F26EAB38-38FC-4A70-85A5-DDE0FF485E06}" type="presParOf" srcId="{1BC5D352-3B85-4418-87A1-1447910E3E17}" destId="{ACD776C8-FF17-45D5-AE6D-84850BD693AD}" srcOrd="2" destOrd="0" presId="urn:microsoft.com/office/officeart/2008/layout/VerticalCurvedList"/>
    <dgm:cxn modelId="{C207F9F7-8419-4B62-A58E-770975B3722E}" type="presParOf" srcId="{ACD776C8-FF17-45D5-AE6D-84850BD693AD}" destId="{E6D90102-D9D5-4728-871B-FE8F17157DFA}" srcOrd="0" destOrd="0" presId="urn:microsoft.com/office/officeart/2008/layout/VerticalCurvedList"/>
    <dgm:cxn modelId="{4E04AF57-2ADB-4CC7-BE52-D0D632E2778A}" type="presParOf" srcId="{1BC5D352-3B85-4418-87A1-1447910E3E17}" destId="{CC6F8DD4-93F3-4EAF-A44A-EEADF48759A4}" srcOrd="3" destOrd="0" presId="urn:microsoft.com/office/officeart/2008/layout/VerticalCurvedList"/>
    <dgm:cxn modelId="{4C0C5EF9-50C3-4539-A7D2-016060AB32A3}" type="presParOf" srcId="{1BC5D352-3B85-4418-87A1-1447910E3E17}" destId="{A3D3244F-44D9-412D-B006-A5B4ABE317DB}" srcOrd="4" destOrd="0" presId="urn:microsoft.com/office/officeart/2008/layout/VerticalCurvedList"/>
    <dgm:cxn modelId="{A96CD88B-675E-445F-8912-47D2FEEB9669}" type="presParOf" srcId="{A3D3244F-44D9-412D-B006-A5B4ABE317DB}" destId="{879B2189-4566-4FA4-833B-BF16B60BB5B3}" srcOrd="0" destOrd="0" presId="urn:microsoft.com/office/officeart/2008/layout/VerticalCurvedList"/>
    <dgm:cxn modelId="{901D2BD0-2924-42FB-9537-399A4FD8C589}" type="presParOf" srcId="{1BC5D352-3B85-4418-87A1-1447910E3E17}" destId="{6555FE9D-3697-4AE9-9ABB-10E450B2CD46}" srcOrd="5" destOrd="0" presId="urn:microsoft.com/office/officeart/2008/layout/VerticalCurvedList"/>
    <dgm:cxn modelId="{5914AC40-A856-461B-B8C9-0B6D644FF42A}" type="presParOf" srcId="{1BC5D352-3B85-4418-87A1-1447910E3E17}" destId="{D107955C-6624-4142-9C52-37E88EDF9ECA}" srcOrd="6" destOrd="0" presId="urn:microsoft.com/office/officeart/2008/layout/VerticalCurvedList"/>
    <dgm:cxn modelId="{DDCF9080-A5EB-432B-A067-3CBF83136FFB}" type="presParOf" srcId="{D107955C-6624-4142-9C52-37E88EDF9ECA}" destId="{DF0DDDC3-7341-4A5A-BE3D-54286D261604}" srcOrd="0" destOrd="0" presId="urn:microsoft.com/office/officeart/2008/layout/VerticalCurvedList"/>
    <dgm:cxn modelId="{DD918705-BE69-4BA6-9CCA-BCD102F3CF09}" type="presParOf" srcId="{1BC5D352-3B85-4418-87A1-1447910E3E17}" destId="{DDB181F9-641F-4376-914D-D3513A674CC0}" srcOrd="7" destOrd="0" presId="urn:microsoft.com/office/officeart/2008/layout/VerticalCurvedList"/>
    <dgm:cxn modelId="{3FA064F2-FD2F-46AF-9981-4F26E74317D8}" type="presParOf" srcId="{1BC5D352-3B85-4418-87A1-1447910E3E17}" destId="{6A2A4E6B-42DD-4C7A-9B81-640C3AF4FDC2}" srcOrd="8" destOrd="0" presId="urn:microsoft.com/office/officeart/2008/layout/VerticalCurvedList"/>
    <dgm:cxn modelId="{9DF8509E-C8B9-4DD4-B141-F2AD75D906D4}" type="presParOf" srcId="{6A2A4E6B-42DD-4C7A-9B81-640C3AF4FDC2}" destId="{BF56167C-74F6-4048-9BDA-46CA7D7B02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6B91E-A8F5-40FB-8A07-4D8D2CB430AA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9D3F09FC-AF49-4DA2-84CC-E71952C2D965}">
      <dgm:prSet phldrT="[Text]" custT="1"/>
      <dgm:spPr/>
      <dgm:t>
        <a:bodyPr/>
        <a:lstStyle/>
        <a:p>
          <a:r>
            <a:rPr lang="en-US" sz="3200" b="1" i="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70</a:t>
          </a:r>
          <a:r>
            <a:rPr lang="zh-TW" altLang="en-US" sz="3200" b="1" i="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個</a:t>
          </a:r>
          <a:endParaRPr lang="en-US" altLang="zh-TW" sz="3200" b="1" i="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r>
            <a:rPr lang="zh-TW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抗癌鬥士小組</a:t>
          </a:r>
          <a:endParaRPr lang="zh-HK" altLang="en-US" sz="2400" b="1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050E1E47-5E34-493F-93A0-1B9879AB087D}" type="parTrans" cxnId="{4AACF224-C8A4-4042-989D-AD7B7F46C5E5}">
      <dgm:prSet/>
      <dgm:spPr/>
      <dgm:t>
        <a:bodyPr/>
        <a:lstStyle/>
        <a:p>
          <a:endParaRPr lang="zh-HK" altLang="en-US" sz="2400"/>
        </a:p>
      </dgm:t>
    </dgm:pt>
    <dgm:pt modelId="{CC76C683-BE9D-4BBC-8A75-51D50180325B}" type="sibTrans" cxnId="{4AACF224-C8A4-4042-989D-AD7B7F46C5E5}">
      <dgm:prSet/>
      <dgm:spPr/>
      <dgm:t>
        <a:bodyPr/>
        <a:lstStyle/>
        <a:p>
          <a:endParaRPr lang="zh-HK" altLang="en-US" sz="2400"/>
        </a:p>
      </dgm:t>
    </dgm:pt>
    <dgm:pt modelId="{0EE0CDBF-EB1C-43D1-A665-161FE5AE4AB5}">
      <dgm:prSet phldrT="[Text]" custT="1"/>
      <dgm:spPr/>
      <dgm:t>
        <a:bodyPr/>
        <a:lstStyle/>
        <a:p>
          <a:r>
            <a:rPr lang="en-US" altLang="zh-HK" sz="3200" b="1" i="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600</a:t>
          </a:r>
          <a:r>
            <a:rPr lang="zh-TW" altLang="en-US" sz="3200" b="1" i="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位</a:t>
          </a:r>
          <a:endParaRPr lang="en-US" altLang="zh-TW" sz="3200" b="1" i="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r>
            <a:rPr lang="zh-TW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抗癌鬥士</a:t>
          </a:r>
          <a:endParaRPr lang="zh-HK" altLang="en-US" sz="2400" b="1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C8A3E571-CB34-4E4F-8D1A-0B20E9E680AD}" type="parTrans" cxnId="{BBEFBC17-6C03-40A2-A6CA-B752E31567DF}">
      <dgm:prSet/>
      <dgm:spPr/>
      <dgm:t>
        <a:bodyPr/>
        <a:lstStyle/>
        <a:p>
          <a:endParaRPr lang="zh-HK" altLang="en-US" sz="2400"/>
        </a:p>
      </dgm:t>
    </dgm:pt>
    <dgm:pt modelId="{2E7E6E0F-E89B-47F1-AFB6-70E083D55788}" type="sibTrans" cxnId="{BBEFBC17-6C03-40A2-A6CA-B752E31567DF}">
      <dgm:prSet/>
      <dgm:spPr/>
      <dgm:t>
        <a:bodyPr/>
        <a:lstStyle/>
        <a:p>
          <a:endParaRPr lang="zh-HK" altLang="en-US" sz="2400"/>
        </a:p>
      </dgm:t>
    </dgm:pt>
    <dgm:pt modelId="{A7DB5164-1089-4B95-9294-72FDCE0FF665}">
      <dgm:prSet phldrT="[Text]" custT="1"/>
      <dgm:spPr/>
      <dgm:t>
        <a:bodyPr/>
        <a:lstStyle/>
        <a:p>
          <a:r>
            <a:rPr lang="en-US" altLang="zh-TW" sz="3200" b="1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26</a:t>
          </a:r>
          <a:r>
            <a:rPr lang="zh-TW" altLang="en-US" sz="3200" b="1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位</a:t>
          </a:r>
          <a:endParaRPr lang="en-US" altLang="zh-TW" sz="3200" b="1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r>
            <a:rPr lang="zh-TW" altLang="en-US" sz="2400" b="1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肺癌鬥士</a:t>
          </a:r>
          <a:endParaRPr lang="zh-HK" altLang="en-US" sz="240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gm:t>
    </dgm:pt>
    <dgm:pt modelId="{942E193D-A9F9-4C41-AD78-A6E6C5DA268B}" type="parTrans" cxnId="{E716BC2A-64C6-4844-BDE1-359EDC0E3956}">
      <dgm:prSet/>
      <dgm:spPr/>
      <dgm:t>
        <a:bodyPr/>
        <a:lstStyle/>
        <a:p>
          <a:endParaRPr lang="zh-HK" altLang="en-US" sz="2400"/>
        </a:p>
      </dgm:t>
    </dgm:pt>
    <dgm:pt modelId="{4A95E19F-9A55-4DC4-AE8B-2EDF6C044760}" type="sibTrans" cxnId="{E716BC2A-64C6-4844-BDE1-359EDC0E3956}">
      <dgm:prSet/>
      <dgm:spPr/>
      <dgm:t>
        <a:bodyPr/>
        <a:lstStyle/>
        <a:p>
          <a:endParaRPr lang="zh-HK" altLang="en-US" sz="2400"/>
        </a:p>
      </dgm:t>
    </dgm:pt>
    <dgm:pt modelId="{8589B625-EBD9-473F-BB3C-9BFCCEE647CD}" type="pres">
      <dgm:prSet presAssocID="{3A46B91E-A8F5-40FB-8A07-4D8D2CB430AA}" presName="CompostProcess" presStyleCnt="0">
        <dgm:presLayoutVars>
          <dgm:dir/>
          <dgm:resizeHandles val="exact"/>
        </dgm:presLayoutVars>
      </dgm:prSet>
      <dgm:spPr/>
    </dgm:pt>
    <dgm:pt modelId="{47734FE7-730F-428D-99F5-EE9B1561DC65}" type="pres">
      <dgm:prSet presAssocID="{3A46B91E-A8F5-40FB-8A07-4D8D2CB430AA}" presName="arrow" presStyleLbl="bgShp" presStyleIdx="0" presStyleCnt="1"/>
      <dgm:spPr/>
    </dgm:pt>
    <dgm:pt modelId="{B081E597-9094-4927-B22C-8F3A20FE22B2}" type="pres">
      <dgm:prSet presAssocID="{3A46B91E-A8F5-40FB-8A07-4D8D2CB430AA}" presName="linearProcess" presStyleCnt="0"/>
      <dgm:spPr/>
    </dgm:pt>
    <dgm:pt modelId="{01F7D05E-EEE7-45D4-83B2-2F5240EF7270}" type="pres">
      <dgm:prSet presAssocID="{9D3F09FC-AF49-4DA2-84CC-E71952C2D96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35AB75E-9414-492F-A28E-4F2C7497B037}" type="pres">
      <dgm:prSet presAssocID="{CC76C683-BE9D-4BBC-8A75-51D50180325B}" presName="sibTrans" presStyleCnt="0"/>
      <dgm:spPr/>
    </dgm:pt>
    <dgm:pt modelId="{658AC4AB-7407-4B61-879F-14D5976FD951}" type="pres">
      <dgm:prSet presAssocID="{0EE0CDBF-EB1C-43D1-A665-161FE5AE4AB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53082DE-3240-4D70-BBDC-93E7642F3AE3}" type="pres">
      <dgm:prSet presAssocID="{2E7E6E0F-E89B-47F1-AFB6-70E083D55788}" presName="sibTrans" presStyleCnt="0"/>
      <dgm:spPr/>
    </dgm:pt>
    <dgm:pt modelId="{D1B37CC5-C59C-4856-B80D-FC4E6F3CADB7}" type="pres">
      <dgm:prSet presAssocID="{A7DB5164-1089-4B95-9294-72FDCE0FF66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716BC2A-64C6-4844-BDE1-359EDC0E3956}" srcId="{3A46B91E-A8F5-40FB-8A07-4D8D2CB430AA}" destId="{A7DB5164-1089-4B95-9294-72FDCE0FF665}" srcOrd="2" destOrd="0" parTransId="{942E193D-A9F9-4C41-AD78-A6E6C5DA268B}" sibTransId="{4A95E19F-9A55-4DC4-AE8B-2EDF6C044760}"/>
    <dgm:cxn modelId="{6CD6B014-210C-4D72-827B-704F03F04E84}" type="presOf" srcId="{3A46B91E-A8F5-40FB-8A07-4D8D2CB430AA}" destId="{8589B625-EBD9-473F-BB3C-9BFCCEE647CD}" srcOrd="0" destOrd="0" presId="urn:microsoft.com/office/officeart/2005/8/layout/hProcess9"/>
    <dgm:cxn modelId="{BBEFBC17-6C03-40A2-A6CA-B752E31567DF}" srcId="{3A46B91E-A8F5-40FB-8A07-4D8D2CB430AA}" destId="{0EE0CDBF-EB1C-43D1-A665-161FE5AE4AB5}" srcOrd="1" destOrd="0" parTransId="{C8A3E571-CB34-4E4F-8D1A-0B20E9E680AD}" sibTransId="{2E7E6E0F-E89B-47F1-AFB6-70E083D55788}"/>
    <dgm:cxn modelId="{BCF5DD53-872D-45E0-8916-22AD95904127}" type="presOf" srcId="{9D3F09FC-AF49-4DA2-84CC-E71952C2D965}" destId="{01F7D05E-EEE7-45D4-83B2-2F5240EF7270}" srcOrd="0" destOrd="0" presId="urn:microsoft.com/office/officeart/2005/8/layout/hProcess9"/>
    <dgm:cxn modelId="{0CD845B2-7A1E-4527-8161-052B5952C977}" type="presOf" srcId="{0EE0CDBF-EB1C-43D1-A665-161FE5AE4AB5}" destId="{658AC4AB-7407-4B61-879F-14D5976FD951}" srcOrd="0" destOrd="0" presId="urn:microsoft.com/office/officeart/2005/8/layout/hProcess9"/>
    <dgm:cxn modelId="{4AACF224-C8A4-4042-989D-AD7B7F46C5E5}" srcId="{3A46B91E-A8F5-40FB-8A07-4D8D2CB430AA}" destId="{9D3F09FC-AF49-4DA2-84CC-E71952C2D965}" srcOrd="0" destOrd="0" parTransId="{050E1E47-5E34-493F-93A0-1B9879AB087D}" sibTransId="{CC76C683-BE9D-4BBC-8A75-51D50180325B}"/>
    <dgm:cxn modelId="{D65F6E64-7835-48ED-B615-E4E40ECB24E6}" type="presOf" srcId="{A7DB5164-1089-4B95-9294-72FDCE0FF665}" destId="{D1B37CC5-C59C-4856-B80D-FC4E6F3CADB7}" srcOrd="0" destOrd="0" presId="urn:microsoft.com/office/officeart/2005/8/layout/hProcess9"/>
    <dgm:cxn modelId="{5B52262F-B2FD-4C4A-9648-AC04D0B6216D}" type="presParOf" srcId="{8589B625-EBD9-473F-BB3C-9BFCCEE647CD}" destId="{47734FE7-730F-428D-99F5-EE9B1561DC65}" srcOrd="0" destOrd="0" presId="urn:microsoft.com/office/officeart/2005/8/layout/hProcess9"/>
    <dgm:cxn modelId="{318333DB-FA54-46E2-81C0-1444B6A1D357}" type="presParOf" srcId="{8589B625-EBD9-473F-BB3C-9BFCCEE647CD}" destId="{B081E597-9094-4927-B22C-8F3A20FE22B2}" srcOrd="1" destOrd="0" presId="urn:microsoft.com/office/officeart/2005/8/layout/hProcess9"/>
    <dgm:cxn modelId="{782D6F92-113E-4DDD-B562-BF0EA949E225}" type="presParOf" srcId="{B081E597-9094-4927-B22C-8F3A20FE22B2}" destId="{01F7D05E-EEE7-45D4-83B2-2F5240EF7270}" srcOrd="0" destOrd="0" presId="urn:microsoft.com/office/officeart/2005/8/layout/hProcess9"/>
    <dgm:cxn modelId="{968C8574-D88E-46AD-82BD-703C973332A2}" type="presParOf" srcId="{B081E597-9094-4927-B22C-8F3A20FE22B2}" destId="{135AB75E-9414-492F-A28E-4F2C7497B037}" srcOrd="1" destOrd="0" presId="urn:microsoft.com/office/officeart/2005/8/layout/hProcess9"/>
    <dgm:cxn modelId="{800541F4-C56F-4B4E-8267-CDB4B6309BEB}" type="presParOf" srcId="{B081E597-9094-4927-B22C-8F3A20FE22B2}" destId="{658AC4AB-7407-4B61-879F-14D5976FD951}" srcOrd="2" destOrd="0" presId="urn:microsoft.com/office/officeart/2005/8/layout/hProcess9"/>
    <dgm:cxn modelId="{B298738C-8EC5-4C0D-B98E-48757BDEF354}" type="presParOf" srcId="{B081E597-9094-4927-B22C-8F3A20FE22B2}" destId="{A53082DE-3240-4D70-BBDC-93E7642F3AE3}" srcOrd="3" destOrd="0" presId="urn:microsoft.com/office/officeart/2005/8/layout/hProcess9"/>
    <dgm:cxn modelId="{F8F212DB-95CB-49C9-8DDD-3DD5E7ABCD22}" type="presParOf" srcId="{B081E597-9094-4927-B22C-8F3A20FE22B2}" destId="{D1B37CC5-C59C-4856-B80D-FC4E6F3CADB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85C85-3D2F-48FD-9822-1F4A9ADEC9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7AE1598-4F4E-44D0-8F73-73BB660B6040}" type="pres">
      <dgm:prSet presAssocID="{89B85C85-3D2F-48FD-9822-1F4A9ADEC9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8C7C8A-61D0-4844-9D7E-D352633920BB}" type="presOf" srcId="{89B85C85-3D2F-48FD-9822-1F4A9ADEC9E3}" destId="{E7AE1598-4F4E-44D0-8F73-73BB660B6040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BEA48-D12C-4A40-AC01-89A76F64C962}">
      <dsp:nvSpPr>
        <dsp:cNvPr id="0" name=""/>
        <dsp:cNvSpPr/>
      </dsp:nvSpPr>
      <dsp:spPr>
        <a:xfrm>
          <a:off x="1263040" y="0"/>
          <a:ext cx="2254567" cy="125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死亡率</a:t>
          </a:r>
          <a:endParaRPr lang="en-US" altLang="zh-TW" sz="2400" u="none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逐漸下降 </a:t>
          </a:r>
          <a:endParaRPr lang="zh-HK" altLang="en-US" sz="2400" kern="1200" dirty="0"/>
        </a:p>
      </dsp:txBody>
      <dsp:txXfrm>
        <a:off x="1299726" y="36686"/>
        <a:ext cx="2181195" cy="1179165"/>
      </dsp:txXfrm>
    </dsp:sp>
    <dsp:sp modelId="{7E92D21D-48F8-4374-BA3C-689F364C27F9}">
      <dsp:nvSpPr>
        <dsp:cNvPr id="0" name=""/>
        <dsp:cNvSpPr/>
      </dsp:nvSpPr>
      <dsp:spPr>
        <a:xfrm rot="5462739">
          <a:off x="2138288" y="1283850"/>
          <a:ext cx="469779" cy="563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 rot="-5400000">
        <a:off x="2205371" y="1330793"/>
        <a:ext cx="338185" cy="328845"/>
      </dsp:txXfrm>
    </dsp:sp>
    <dsp:sp modelId="{9DBB37BB-0DE8-4464-AF4A-C95A58064836}">
      <dsp:nvSpPr>
        <dsp:cNvPr id="0" name=""/>
        <dsp:cNvSpPr/>
      </dsp:nvSpPr>
      <dsp:spPr>
        <a:xfrm>
          <a:off x="1228748" y="1878806"/>
          <a:ext cx="2254567" cy="125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更高的治愈率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更長存活期 </a:t>
          </a:r>
          <a:endParaRPr lang="zh-HK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65434" y="1915492"/>
        <a:ext cx="2181195" cy="1179165"/>
      </dsp:txXfrm>
    </dsp:sp>
    <dsp:sp modelId="{B784337A-17FD-42BA-AFA1-3A074A72D19E}">
      <dsp:nvSpPr>
        <dsp:cNvPr id="0" name=""/>
        <dsp:cNvSpPr/>
      </dsp:nvSpPr>
      <dsp:spPr>
        <a:xfrm rot="5400000">
          <a:off x="2121181" y="3162657"/>
          <a:ext cx="469701" cy="563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1900" kern="1200"/>
        </a:p>
      </dsp:txBody>
      <dsp:txXfrm rot="-5400000">
        <a:off x="2186939" y="3209627"/>
        <a:ext cx="338185" cy="328791"/>
      </dsp:txXfrm>
    </dsp:sp>
    <dsp:sp modelId="{2006450E-AFBD-4B19-BED1-1BCF9FC3350D}">
      <dsp:nvSpPr>
        <dsp:cNvPr id="0" name=""/>
        <dsp:cNvSpPr/>
      </dsp:nvSpPr>
      <dsp:spPr>
        <a:xfrm>
          <a:off x="100991" y="3757612"/>
          <a:ext cx="4510081" cy="125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如何在抗癌過程中提升</a:t>
          </a:r>
          <a:endParaRPr lang="en-US" altLang="zh-TW" sz="2400" b="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患者及家屬的生活質素</a:t>
          </a:r>
          <a:r>
            <a:rPr lang="en-US" sz="24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HK" altLang="en-US" sz="24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7677" y="3794298"/>
        <a:ext cx="4436709" cy="1179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2E1DD-2E2C-46D3-98D7-89A197DB5A90}">
      <dsp:nvSpPr>
        <dsp:cNvPr id="0" name=""/>
        <dsp:cNvSpPr/>
      </dsp:nvSpPr>
      <dsp:spPr>
        <a:xfrm>
          <a:off x="-6031189" y="-922847"/>
          <a:ext cx="7179694" cy="71796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22487-8B83-4944-AC62-475398FFA540}">
      <dsp:nvSpPr>
        <dsp:cNvPr id="0" name=""/>
        <dsp:cNvSpPr/>
      </dsp:nvSpPr>
      <dsp:spPr>
        <a:xfrm>
          <a:off x="601106" y="346298"/>
          <a:ext cx="9541705" cy="948141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63500" rIns="63500" bIns="63500" numCol="1" spcCol="1270" anchor="ctr" anchorCtr="0">
          <a:noAutofit/>
        </a:bodyPr>
        <a:lstStyle/>
        <a:p>
          <a:pPr lvl="0" algn="l" defTabSz="111125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減少其抑鬱症狀和疼痛</a:t>
          </a:r>
          <a:r>
            <a:rPr lang="zh-TW" altLang="en-US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 </a:t>
          </a:r>
          <a:r>
            <a:rPr lang="en-US" alt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Temel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 et al. 2010</a:t>
          </a:r>
          <a:r>
            <a:rPr 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）</a:t>
          </a:r>
          <a:endParaRPr lang="zh-HK" altLang="en-US" sz="2000" b="0" kern="120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601106" y="346298"/>
        <a:ext cx="9541705" cy="948141"/>
      </dsp:txXfrm>
    </dsp:sp>
    <dsp:sp modelId="{E6D90102-D9D5-4728-871B-FE8F17157DFA}">
      <dsp:nvSpPr>
        <dsp:cNvPr id="0" name=""/>
        <dsp:cNvSpPr/>
      </dsp:nvSpPr>
      <dsp:spPr>
        <a:xfrm>
          <a:off x="88242" y="307505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F8DD4-93F3-4EAF-A44A-EEADF48759A4}">
      <dsp:nvSpPr>
        <dsp:cNvPr id="0" name=""/>
        <dsp:cNvSpPr/>
      </dsp:nvSpPr>
      <dsp:spPr>
        <a:xfrm>
          <a:off x="1071564" y="1641164"/>
          <a:ext cx="9071247" cy="82058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較低的復發率</a:t>
          </a:r>
          <a:r>
            <a:rPr lang="zh-TW" altLang="en-US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 </a:t>
          </a:r>
          <a:r>
            <a:rPr lang="en-US" alt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Spiegel, 20</a:t>
          </a:r>
          <a:r>
            <a:rPr lang="en-US" alt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14)</a:t>
          </a:r>
          <a:endParaRPr lang="zh-TW" altLang="en-US" sz="2000" b="0" kern="12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1071564" y="1641164"/>
        <a:ext cx="9071247" cy="820582"/>
      </dsp:txXfrm>
    </dsp:sp>
    <dsp:sp modelId="{879B2189-4566-4FA4-833B-BF16B60BB5B3}">
      <dsp:nvSpPr>
        <dsp:cNvPr id="0" name=""/>
        <dsp:cNvSpPr/>
      </dsp:nvSpPr>
      <dsp:spPr>
        <a:xfrm>
          <a:off x="558700" y="1538592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5FE9D-3697-4AE9-9ABB-10E450B2CD46}">
      <dsp:nvSpPr>
        <dsp:cNvPr id="0" name=""/>
        <dsp:cNvSpPr/>
      </dsp:nvSpPr>
      <dsp:spPr>
        <a:xfrm>
          <a:off x="1071564" y="2872251"/>
          <a:ext cx="9071247" cy="820582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改善整體生活質素，抑鬱情緒，焦慮，苦惱，痛苦和社會支持有益</a:t>
          </a:r>
          <a:endParaRPr lang="en-US" altLang="zh-TW" sz="2000" kern="12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(Goodwin et al.,2001; Spiegel, 2002)</a:t>
          </a:r>
          <a:endParaRPr lang="zh-TW" altLang="en-US" sz="2000" b="0" kern="12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1071564" y="2872251"/>
        <a:ext cx="9071247" cy="820582"/>
      </dsp:txXfrm>
    </dsp:sp>
    <dsp:sp modelId="{DF0DDDC3-7341-4A5A-BE3D-54286D261604}">
      <dsp:nvSpPr>
        <dsp:cNvPr id="0" name=""/>
        <dsp:cNvSpPr/>
      </dsp:nvSpPr>
      <dsp:spPr>
        <a:xfrm>
          <a:off x="558700" y="2769678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181F9-641F-4376-914D-D3513A674CC0}">
      <dsp:nvSpPr>
        <dsp:cNvPr id="0" name=""/>
        <dsp:cNvSpPr/>
      </dsp:nvSpPr>
      <dsp:spPr>
        <a:xfrm>
          <a:off x="601106" y="4103338"/>
          <a:ext cx="9541705" cy="8205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337" tIns="63500" rIns="63500" bIns="635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HK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提高</a:t>
          </a:r>
          <a:r>
            <a:rPr lang="zh-TW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免疫力</a:t>
          </a:r>
          <a:r>
            <a:rPr lang="zh-TW" altLang="en-US" sz="25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，改善病情 </a:t>
          </a:r>
          <a:r>
            <a:rPr lang="en-US" alt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(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Spiegel, 20</a:t>
          </a:r>
          <a:r>
            <a:rPr lang="en-US" altLang="zh-TW" sz="200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14)</a:t>
          </a:r>
          <a:endParaRPr lang="zh-HK" altLang="en-US" sz="2000" b="0" kern="120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601106" y="4103338"/>
        <a:ext cx="9541705" cy="820582"/>
      </dsp:txXfrm>
    </dsp:sp>
    <dsp:sp modelId="{BF56167C-74F6-4048-9BDA-46CA7D7B02D1}">
      <dsp:nvSpPr>
        <dsp:cNvPr id="0" name=""/>
        <dsp:cNvSpPr/>
      </dsp:nvSpPr>
      <dsp:spPr>
        <a:xfrm>
          <a:off x="88242" y="4000765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34FE7-730F-428D-99F5-EE9B1561DC65}">
      <dsp:nvSpPr>
        <dsp:cNvPr id="0" name=""/>
        <dsp:cNvSpPr/>
      </dsp:nvSpPr>
      <dsp:spPr>
        <a:xfrm>
          <a:off x="658912" y="0"/>
          <a:ext cx="7467673" cy="404164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D05E-EEE7-45D4-83B2-2F5240EF7270}">
      <dsp:nvSpPr>
        <dsp:cNvPr id="0" name=""/>
        <dsp:cNvSpPr/>
      </dsp:nvSpPr>
      <dsp:spPr>
        <a:xfrm>
          <a:off x="0" y="1212494"/>
          <a:ext cx="2635649" cy="1616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70</a:t>
          </a:r>
          <a:r>
            <a:rPr lang="zh-TW" altLang="en-US" sz="3200" b="1" i="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個</a:t>
          </a:r>
          <a:endParaRPr lang="en-US" altLang="zh-TW" sz="3200" b="1" i="0" kern="12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抗癌鬥士小組</a:t>
          </a:r>
          <a:endParaRPr lang="zh-HK" altLang="en-US" sz="2400" b="1" kern="120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78919" y="1291413"/>
        <a:ext cx="2477811" cy="1458820"/>
      </dsp:txXfrm>
    </dsp:sp>
    <dsp:sp modelId="{658AC4AB-7407-4B61-879F-14D5976FD951}">
      <dsp:nvSpPr>
        <dsp:cNvPr id="0" name=""/>
        <dsp:cNvSpPr/>
      </dsp:nvSpPr>
      <dsp:spPr>
        <a:xfrm>
          <a:off x="3074924" y="1212494"/>
          <a:ext cx="2635649" cy="1616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3200" b="1" i="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600</a:t>
          </a:r>
          <a:r>
            <a:rPr lang="zh-TW" altLang="en-US" sz="3200" b="1" i="0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位</a:t>
          </a:r>
          <a:endParaRPr lang="en-US" altLang="zh-TW" sz="3200" b="1" i="0" kern="12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抗癌鬥士</a:t>
          </a:r>
          <a:endParaRPr lang="zh-HK" altLang="en-US" sz="2400" b="1" kern="120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3153843" y="1291413"/>
        <a:ext cx="2477811" cy="1458820"/>
      </dsp:txXfrm>
    </dsp:sp>
    <dsp:sp modelId="{D1B37CC5-C59C-4856-B80D-FC4E6F3CADB7}">
      <dsp:nvSpPr>
        <dsp:cNvPr id="0" name=""/>
        <dsp:cNvSpPr/>
      </dsp:nvSpPr>
      <dsp:spPr>
        <a:xfrm>
          <a:off x="6149848" y="1212494"/>
          <a:ext cx="2635649" cy="1616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26</a:t>
          </a:r>
          <a:r>
            <a:rPr lang="zh-TW" altLang="en-US" sz="3200" b="1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位</a:t>
          </a:r>
          <a:endParaRPr lang="en-US" altLang="zh-TW" sz="3200" b="1" kern="1200" dirty="0" smtClean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rPr>
            <a:t>肺癌鬥士</a:t>
          </a:r>
          <a:endParaRPr lang="zh-HK" altLang="en-US" sz="2400" kern="1200" dirty="0">
            <a:solidFill>
              <a:schemeClr val="tx1"/>
            </a:solidFill>
            <a:latin typeface="Calibri" panose="020F0502020204030204" pitchFamily="34" charset="0"/>
            <a:ea typeface="標楷體" panose="03000509000000000000" pitchFamily="65" charset="-120"/>
          </a:endParaRPr>
        </a:p>
      </dsp:txBody>
      <dsp:txXfrm>
        <a:off x="6228767" y="1291413"/>
        <a:ext cx="2477811" cy="1458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2/29/2016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HK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2/29/2016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HK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ungcancerfighter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1200" y="3558736"/>
            <a:ext cx="10472928" cy="1315017"/>
          </a:xfrm>
        </p:spPr>
        <p:txBody>
          <a:bodyPr/>
          <a:lstStyle/>
          <a:p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04800" y="2024742"/>
            <a:ext cx="11662664" cy="2536372"/>
          </a:xfrm>
        </p:spPr>
        <p:txBody>
          <a:bodyPr>
            <a:noAutofit/>
          </a:bodyPr>
          <a:lstStyle/>
          <a:p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zh-HK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港首個專為肺癌患者</a:t>
            </a:r>
            <a:r>
              <a:rPr lang="zh-TW" altLang="zh-HK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及家屬</a:t>
            </a:r>
            <a:r>
              <a:rPr lang="zh-TW" altLang="zh-HK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照顧者而設的</a:t>
            </a:r>
            <a:br>
              <a:rPr lang="zh-TW" altLang="zh-HK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HK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肺癌鬥士</a:t>
            </a:r>
            <a:r>
              <a:rPr lang="zh-TW" altLang="zh-HK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課程」</a:t>
            </a: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記者招待會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73" y="5037607"/>
            <a:ext cx="3095117" cy="1024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995859"/>
            <a:ext cx="977428" cy="1108626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9207028" y="5001512"/>
            <a:ext cx="2851230" cy="109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Department of Social Work and </a:t>
            </a:r>
          </a:p>
          <a:p>
            <a:pPr algn="l"/>
            <a:r>
              <a:rPr lang="en-US" altLang="zh-TW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Social Administration</a:t>
            </a:r>
          </a:p>
          <a:p>
            <a:pPr algn="l"/>
            <a:r>
              <a:rPr lang="en-US" altLang="zh-TW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University of Hong Kong</a:t>
            </a:r>
          </a:p>
          <a:p>
            <a:pPr algn="l"/>
            <a:r>
              <a:rPr lang="zh-TW" alt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香港大學社會工作</a:t>
            </a:r>
            <a:r>
              <a:rPr lang="zh-TW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及社會行政學系</a:t>
            </a:r>
            <a:endParaRPr lang="en-US" altLang="zh-TW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2574544" y="5017077"/>
            <a:ext cx="2024762" cy="53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辦機構</a:t>
            </a:r>
            <a:endParaRPr lang="en-US" altLang="zh-TW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9144000" y="2413000"/>
            <a:ext cx="245533" cy="4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sp>
        <p:nvSpPr>
          <p:cNvPr id="19461" name="文字方塊 2"/>
          <p:cNvSpPr txBox="1">
            <a:spLocks noChangeArrowheads="1"/>
          </p:cNvSpPr>
          <p:nvPr/>
        </p:nvSpPr>
        <p:spPr bwMode="auto">
          <a:xfrm>
            <a:off x="6213419" y="1428861"/>
            <a:ext cx="4962581" cy="14773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HK" altLang="zh-TW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HK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％感到焦慮</a:t>
            </a:r>
            <a:r>
              <a:rPr lang="zh-TW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悲傷</a:t>
            </a:r>
            <a:r>
              <a:rPr lang="zh-TW" altLang="zh-HK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和沮喪</a:t>
            </a:r>
            <a:r>
              <a:rPr lang="zh-HK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HK" sz="1600" dirty="0" smtClean="0"/>
              <a:t>National </a:t>
            </a:r>
            <a:r>
              <a:rPr lang="en-US" altLang="zh-HK" sz="1600" dirty="0"/>
              <a:t>Family Caregiver Association, 1998</a:t>
            </a:r>
            <a:endParaRPr lang="zh-HK" altLang="en-US" sz="1600" dirty="0"/>
          </a:p>
        </p:txBody>
      </p:sp>
      <p:sp>
        <p:nvSpPr>
          <p:cNvPr id="19465" name="文字方塊 9"/>
          <p:cNvSpPr txBox="1">
            <a:spLocks noChangeArrowheads="1"/>
          </p:cNvSpPr>
          <p:nvPr/>
        </p:nvSpPr>
        <p:spPr bwMode="auto">
          <a:xfrm>
            <a:off x="1183662" y="1428861"/>
            <a:ext cx="4362116" cy="14773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HK" altLang="zh-TW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zh-HK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有達</a:t>
            </a:r>
            <a:r>
              <a:rPr lang="zh-TW" altLang="zh-HK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臨床</a:t>
            </a:r>
            <a:r>
              <a:rPr lang="zh-TW" altLang="zh-HK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水平</a:t>
            </a:r>
            <a:r>
              <a:rPr lang="zh-TW" altLang="en-US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焦慮</a:t>
            </a:r>
            <a:r>
              <a:rPr lang="zh-TW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症</a:t>
            </a:r>
            <a:endParaRPr lang="en-US" altLang="zh-TW" sz="36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HK" sz="1600" dirty="0" smtClean="0"/>
              <a:t>Gough </a:t>
            </a:r>
            <a:r>
              <a:rPr lang="en-US" altLang="zh-HK" sz="1600" dirty="0"/>
              <a:t>&amp; Hudson, 2009, </a:t>
            </a:r>
            <a:r>
              <a:rPr lang="en-US" altLang="zh-HK" sz="1600" i="1" dirty="0"/>
              <a:t>J Pain Symptom </a:t>
            </a:r>
            <a:r>
              <a:rPr lang="en-US" altLang="zh-HK" sz="1600" i="1" dirty="0" err="1"/>
              <a:t>Manag</a:t>
            </a:r>
            <a:endParaRPr lang="zh-HK" altLang="en-US" sz="1600" i="1" dirty="0"/>
          </a:p>
        </p:txBody>
      </p:sp>
      <p:sp>
        <p:nvSpPr>
          <p:cNvPr id="19466" name="文字方塊 10"/>
          <p:cNvSpPr txBox="1">
            <a:spLocks noChangeArrowheads="1"/>
          </p:cNvSpPr>
          <p:nvPr/>
        </p:nvSpPr>
        <p:spPr bwMode="auto">
          <a:xfrm>
            <a:off x="4319336" y="3477362"/>
            <a:ext cx="4281231" cy="21390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HK" altLang="zh-TW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40-60</a:t>
            </a: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顯著</a:t>
            </a: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心理困擾</a:t>
            </a:r>
            <a:endParaRPr lang="en-US" altLang="zh-TW" dirty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相對</a:t>
            </a:r>
            <a:r>
              <a:rPr lang="zh-TW" altLang="en-US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總人口</a:t>
            </a:r>
            <a:r>
              <a:rPr lang="zh-TW" altLang="en-US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 </a:t>
            </a:r>
            <a:r>
              <a:rPr lang="zh-TW" altLang="zh-HK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HK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HK" sz="1600" dirty="0" smtClean="0"/>
              <a:t>Dumont </a:t>
            </a:r>
            <a:r>
              <a:rPr lang="en-US" altLang="zh-HK" sz="1600" dirty="0"/>
              <a:t>et al., 2006; </a:t>
            </a:r>
            <a:r>
              <a:rPr lang="en-US" altLang="zh-HK" sz="1600" i="1" dirty="0"/>
              <a:t>J Palliative Med</a:t>
            </a:r>
            <a:r>
              <a:rPr lang="en-US" altLang="zh-HK" sz="3500" i="1" dirty="0"/>
              <a:t> </a:t>
            </a:r>
            <a:endParaRPr lang="zh-HK" altLang="en-US" sz="3500" i="1" dirty="0"/>
          </a:p>
        </p:txBody>
      </p:sp>
      <p:sp>
        <p:nvSpPr>
          <p:cNvPr id="19467" name="文字方塊 3"/>
          <p:cNvSpPr txBox="1">
            <a:spLocks noChangeArrowheads="1"/>
          </p:cNvSpPr>
          <p:nvPr/>
        </p:nvSpPr>
        <p:spPr bwMode="auto">
          <a:xfrm>
            <a:off x="8683126" y="3616371"/>
            <a:ext cx="3348454" cy="1600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HK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其他的困擾</a:t>
            </a: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無助</a:t>
            </a:r>
            <a:r>
              <a:rPr lang="zh-TW" altLang="en-US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負擔</a:t>
            </a:r>
            <a:r>
              <a:rPr lang="zh-TW" altLang="en-US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孤獨</a:t>
            </a:r>
            <a:r>
              <a:rPr lang="zh-TW" altLang="en-US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憤怒</a:t>
            </a:r>
            <a:r>
              <a:rPr lang="zh-HK" altLang="zh-HK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9"/>
          <p:cNvSpPr txBox="1">
            <a:spLocks noChangeArrowheads="1"/>
          </p:cNvSpPr>
          <p:nvPr/>
        </p:nvSpPr>
        <p:spPr bwMode="auto">
          <a:xfrm>
            <a:off x="14426" y="3685112"/>
            <a:ext cx="4222351" cy="1723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HK" altLang="zh-TW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HK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zh-TW" altLang="zh-HK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臨床水平</a:t>
            </a:r>
            <a:r>
              <a:rPr lang="zh-TW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36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抑鬱</a:t>
            </a:r>
            <a:r>
              <a:rPr lang="zh-HK" altLang="en-US" sz="36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症</a:t>
            </a:r>
            <a:endParaRPr lang="en-US" altLang="zh-HK" sz="3600" dirty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600" dirty="0" smtClean="0"/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HK" sz="1600" dirty="0" smtClean="0"/>
              <a:t>Gough </a:t>
            </a:r>
            <a:r>
              <a:rPr lang="en-US" altLang="zh-HK" sz="1600" dirty="0"/>
              <a:t>&amp; Hudson, 2009, </a:t>
            </a:r>
            <a:r>
              <a:rPr lang="en-US" altLang="zh-HK" sz="1600" i="1" dirty="0"/>
              <a:t>J Pain Symptom </a:t>
            </a:r>
            <a:r>
              <a:rPr lang="en-US" altLang="zh-HK" sz="1600" i="1" dirty="0" err="1"/>
              <a:t>Manag</a:t>
            </a:r>
            <a:endParaRPr lang="zh-HK" altLang="en-US" sz="1600" i="1" dirty="0"/>
          </a:p>
        </p:txBody>
      </p:sp>
      <p:sp>
        <p:nvSpPr>
          <p:cNvPr id="2663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F69512-AEEC-4BFA-A88E-BB397B110D29}" type="slidenum">
              <a:rPr lang="en-US" altLang="zh-HK" sz="16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HK" sz="1600">
              <a:solidFill>
                <a:srgbClr val="898989"/>
              </a:solidFill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203200" y="135333"/>
            <a:ext cx="10972800" cy="929774"/>
          </a:xfrm>
        </p:spPr>
        <p:txBody>
          <a:bodyPr tIns="60958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TW" altLang="zh-HK" sz="5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照顧者的心理</a:t>
            </a:r>
            <a:r>
              <a:rPr lang="zh-TW" altLang="zh-HK" sz="5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困擾</a:t>
            </a:r>
            <a:r>
              <a:rPr lang="zh-HK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5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9350"/>
            <a:ext cx="28854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5179" y="265601"/>
            <a:ext cx="10515600" cy="1325033"/>
          </a:xfrm>
        </p:spPr>
        <p:txBody>
          <a:bodyPr tIns="60958">
            <a:normAutofit/>
          </a:bodyPr>
          <a:lstStyle/>
          <a:p>
            <a:pPr lvl="0"/>
            <a:r>
              <a:rPr lang="zh-HK" altLang="en-US" sz="4800" dirty="0" smtClean="0"/>
              <a:t>感</a:t>
            </a:r>
            <a:r>
              <a:rPr lang="zh-TW" altLang="en-US" sz="4800" dirty="0" smtClean="0"/>
              <a:t>到</a:t>
            </a:r>
            <a:r>
              <a:rPr lang="zh-TW" altLang="zh-HK" sz="4800" dirty="0" smtClean="0"/>
              <a:t>負擔</a:t>
            </a:r>
            <a:r>
              <a:rPr lang="zh-TW" altLang="zh-HK" sz="4800" dirty="0"/>
              <a:t>和困擾</a:t>
            </a:r>
            <a:endParaRPr lang="en-US" altLang="zh-HK" sz="4800" dirty="0"/>
          </a:p>
        </p:txBody>
      </p:sp>
      <p:grpSp>
        <p:nvGrpSpPr>
          <p:cNvPr id="24579" name="Group 17"/>
          <p:cNvGrpSpPr>
            <a:grpSpLocks/>
          </p:cNvGrpSpPr>
          <p:nvPr/>
        </p:nvGrpSpPr>
        <p:grpSpPr bwMode="auto">
          <a:xfrm>
            <a:off x="531284" y="1763184"/>
            <a:ext cx="10686659" cy="3058584"/>
            <a:chOff x="898904" y="1065769"/>
            <a:chExt cx="10687630" cy="3058515"/>
          </a:xfrm>
        </p:grpSpPr>
        <p:sp>
          <p:nvSpPr>
            <p:cNvPr id="10" name="Oval 9"/>
            <p:cNvSpPr/>
            <p:nvPr/>
          </p:nvSpPr>
          <p:spPr>
            <a:xfrm>
              <a:off x="909488" y="1065769"/>
              <a:ext cx="2720165" cy="11577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HK" sz="2400" dirty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依賴感</a:t>
              </a:r>
              <a:r>
                <a:rPr lang="zh-HK" altLang="zh-HK" sz="2400" dirty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98904" y="2403473"/>
              <a:ext cx="2722281" cy="172081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12" name="Right Arrow 11"/>
            <p:cNvSpPr/>
            <p:nvPr/>
          </p:nvSpPr>
          <p:spPr>
            <a:xfrm rot="1084323">
              <a:off x="3665638" y="1770603"/>
              <a:ext cx="1155805" cy="203195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HK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33637" y="1747320"/>
              <a:ext cx="2343362" cy="19578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HK" sz="2400" dirty="0" smtClean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人際關係</a:t>
              </a:r>
              <a:r>
                <a:rPr lang="zh-TW" altLang="en-US" sz="2400" dirty="0" smtClean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</a:t>
              </a:r>
              <a:endParaRPr lang="en-US" altLang="zh-TW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HK" sz="2400" dirty="0" smtClean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感</a:t>
              </a:r>
              <a:r>
                <a:rPr lang="zh-TW" altLang="en-US" sz="2400" dirty="0" smtClean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到</a:t>
              </a:r>
              <a:r>
                <a:rPr lang="zh-TW" altLang="zh-HK" sz="2400" dirty="0" smtClean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</a:t>
              </a:r>
              <a:r>
                <a:rPr lang="zh-TW" altLang="zh-HK" sz="2400" dirty="0">
                  <a:solidFill>
                    <a:srgbClr val="21212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公平</a:t>
              </a:r>
              <a:r>
                <a:rPr lang="zh-HK" altLang="zh-HK" sz="14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zh-HK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7495037" y="2056347"/>
              <a:ext cx="1589761" cy="1126042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HK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91859" y="1153228"/>
              <a:ext cx="2294675" cy="198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HK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感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到</a:t>
              </a:r>
              <a:r>
                <a:rPr lang="zh-TW" altLang="zh-HK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負擔</a:t>
              </a:r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16200000">
              <a:off x="9983065" y="3078759"/>
              <a:ext cx="912264" cy="491111"/>
            </a:xfrm>
            <a:prstGeom prst="left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HK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0" name="TextBox 18"/>
          <p:cNvSpPr txBox="1">
            <a:spLocks noChangeArrowheads="1"/>
          </p:cNvSpPr>
          <p:nvPr/>
        </p:nvSpPr>
        <p:spPr bwMode="auto">
          <a:xfrm>
            <a:off x="7621727" y="6100415"/>
            <a:ext cx="4406900" cy="3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HK" sz="1500" dirty="0"/>
              <a:t>Source</a:t>
            </a:r>
            <a:r>
              <a:rPr lang="en-US" altLang="zh-TW" sz="1500" dirty="0"/>
              <a:t>: </a:t>
            </a:r>
            <a:r>
              <a:rPr lang="en-US" altLang="zh-HK" sz="1500" dirty="0"/>
              <a:t>McPherson et al., 2007</a:t>
            </a:r>
            <a:r>
              <a:rPr lang="en-US" altLang="zh-HK" sz="1500" i="1" dirty="0"/>
              <a:t>, J Palliative Care</a:t>
            </a:r>
          </a:p>
        </p:txBody>
      </p:sp>
      <p:sp>
        <p:nvSpPr>
          <p:cNvPr id="20" name="Oval 19"/>
          <p:cNvSpPr/>
          <p:nvPr/>
        </p:nvSpPr>
        <p:spPr>
          <a:xfrm>
            <a:off x="2218267" y="4690534"/>
            <a:ext cx="2633133" cy="1363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預計由他人</a:t>
            </a:r>
            <a:r>
              <a:rPr lang="zh-TW" altLang="en-US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</a:t>
            </a:r>
            <a:r>
              <a:rPr lang="zh-TW" altLang="zh-HK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sz="2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2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悲傷</a:t>
            </a:r>
            <a:r>
              <a:rPr lang="zh-TW" altLang="zh-HK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和失</a:t>
            </a:r>
            <a:r>
              <a:rPr lang="zh-TW" altLang="en-US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endParaRPr lang="zh-HK" altLang="zh-HK" sz="2400" dirty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ight Arrow 20"/>
          <p:cNvSpPr/>
          <p:nvPr/>
        </p:nvSpPr>
        <p:spPr>
          <a:xfrm rot="19127420">
            <a:off x="4584701" y="4607985"/>
            <a:ext cx="706967" cy="2159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zh-HK" smtClean="0">
              <a:solidFill>
                <a:srgbClr val="FFFFFF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1371136">
            <a:off x="3293534" y="3778251"/>
            <a:ext cx="1155700" cy="2053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zh-HK" smtClean="0">
              <a:solidFill>
                <a:srgbClr val="FFFF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092720" y="4477923"/>
            <a:ext cx="3786013" cy="984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心理困擾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（例如，抑鬱</a:t>
            </a: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絕望</a:t>
            </a:r>
            <a:r>
              <a:rPr lang="en-US" altLang="zh-TW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458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9033933" y="6352118"/>
            <a:ext cx="2844800" cy="36618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79B84C-C432-4C28-8DBB-302743A8FE0D}" type="slidenum">
              <a:rPr lang="en-US" altLang="zh-HK" sz="16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HK" sz="1600" dirty="0">
              <a:solidFill>
                <a:srgbClr val="898989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643021" y="3714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859" y="3360168"/>
            <a:ext cx="2154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2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無力履行</a:t>
            </a:r>
            <a:r>
              <a:rPr lang="zh-TW" altLang="zh-HK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社會期望</a:t>
            </a:r>
            <a:r>
              <a:rPr lang="zh-TW" altLang="zh-HK" sz="2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24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角色和</a:t>
            </a:r>
            <a:r>
              <a:rPr lang="zh-TW" altLang="zh-HK" sz="2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  <a:r>
              <a:rPr lang="zh-HK" altLang="zh-HK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8909" y="1690255"/>
            <a:ext cx="10468864" cy="3463636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癌症心理社會介入模式的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黃富強教授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香港大學社會工作及社會行政學系</a:t>
            </a:r>
            <a:endParaRPr lang="zh-HK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794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1319" y="2813278"/>
            <a:ext cx="1066868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藥物性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治療，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我們還可以做什麼支持癌症患者及家屬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6267"/>
            <a:ext cx="158698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TW" sz="1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 Unicode MS" panose="020B0604020202020204" pitchFamily="34" charset="-120"/>
                <a:ea typeface="inherit"/>
              </a:rPr>
              <a:t>...</a:t>
            </a:r>
            <a:r>
              <a:rPr kumimoji="0" lang="zh-HK" altLang="zh-HK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" y="745138"/>
            <a:ext cx="3436387" cy="199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61" y="4212917"/>
            <a:ext cx="3546025" cy="23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94112"/>
            <a:ext cx="10972800" cy="4389120"/>
          </a:xfrm>
        </p:spPr>
        <p:txBody>
          <a:bodyPr/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社會干預是指一些非藥物性治療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方法包括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輔導、小組活動、鬆弛訓練、症狀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管理的教育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什麼是心理社會干預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40" y="3507067"/>
            <a:ext cx="40671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281" y="6199785"/>
            <a:ext cx="9668719" cy="312517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altLang="zh-HK" sz="2000" dirty="0" err="1">
                <a:latin typeface="Calibri" panose="020F0502020204030204" pitchFamily="34" charset="0"/>
              </a:rPr>
              <a:t>Badr</a:t>
            </a:r>
            <a:r>
              <a:rPr lang="en-US" altLang="zh-HK" sz="2000" dirty="0">
                <a:latin typeface="Calibri" panose="020F0502020204030204" pitchFamily="34" charset="0"/>
              </a:rPr>
              <a:t>, Smith, Goldstein, Gomez, </a:t>
            </a:r>
            <a:r>
              <a:rPr lang="en-US" altLang="zh-HK" sz="2000" dirty="0" smtClean="0">
                <a:latin typeface="Calibri" panose="020F0502020204030204" pitchFamily="34" charset="0"/>
              </a:rPr>
              <a:t>&amp; Redd (2015)</a:t>
            </a:r>
            <a:r>
              <a:rPr lang="en-US" altLang="zh-HK" sz="2000" dirty="0">
                <a:latin typeface="Calibri" panose="020F0502020204030204" pitchFamily="34" charset="0"/>
              </a:rPr>
              <a:t>;</a:t>
            </a:r>
            <a:r>
              <a:rPr lang="zh-TW" altLang="en-US" sz="2000" dirty="0" smtClean="0">
                <a:latin typeface="Calibri" panose="020F0502020204030204" pitchFamily="34" charset="0"/>
              </a:rPr>
              <a:t> </a:t>
            </a:r>
            <a:r>
              <a:rPr lang="en-US" altLang="zh-HK" sz="2000" dirty="0" smtClean="0">
                <a:latin typeface="Calibri" panose="020F0502020204030204" pitchFamily="34" charset="0"/>
              </a:rPr>
              <a:t>Higginson,</a:t>
            </a:r>
            <a:r>
              <a:rPr lang="zh-TW" altLang="en-US" sz="2000" dirty="0" smtClean="0">
                <a:latin typeface="Calibri" panose="020F0502020204030204" pitchFamily="34" charset="0"/>
              </a:rPr>
              <a:t> </a:t>
            </a:r>
            <a:r>
              <a:rPr lang="en-US" altLang="zh-TW" sz="2000" dirty="0">
                <a:latin typeface="Calibri" panose="020F0502020204030204" pitchFamily="34" charset="0"/>
              </a:rPr>
              <a:t>et al</a:t>
            </a:r>
            <a:r>
              <a:rPr lang="en-US" altLang="zh-TW" sz="2000" dirty="0" smtClean="0">
                <a:latin typeface="Calibri" panose="020F0502020204030204" pitchFamily="34" charset="0"/>
              </a:rPr>
              <a:t>. (2014); </a:t>
            </a:r>
            <a:r>
              <a:rPr lang="en-US" altLang="zh-HK" sz="2000" dirty="0">
                <a:latin typeface="Calibri" panose="020F0502020204030204" pitchFamily="34" charset="0"/>
              </a:rPr>
              <a:t>Porter, et al. </a:t>
            </a:r>
            <a:r>
              <a:rPr lang="en-US" altLang="zh-HK" sz="2000" dirty="0" smtClean="0">
                <a:latin typeface="Calibri" panose="020F0502020204030204" pitchFamily="34" charset="0"/>
              </a:rPr>
              <a:t>(2011)</a:t>
            </a:r>
            <a:endParaRPr lang="en-US" altLang="zh-HK" sz="20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0062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Calibri" panose="020F0502020204030204" pitchFamily="34" charset="0"/>
                <a:ea typeface="標楷體" panose="03000509000000000000" pitchFamily="65" charset="-120"/>
              </a:rPr>
              <a:t>現時</a:t>
            </a:r>
            <a:r>
              <a:rPr lang="zh-TW" altLang="en-US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支援癌症患者的</a:t>
            </a:r>
            <a:r>
              <a:rPr lang="zh-TW" altLang="en-US" b="1" dirty="0">
                <a:latin typeface="Calibri" panose="020F0502020204030204" pitchFamily="34" charset="0"/>
                <a:ea typeface="標楷體" panose="03000509000000000000" pitchFamily="65" charset="-120"/>
              </a:rPr>
              <a:t>心理社會</a:t>
            </a:r>
            <a:r>
              <a:rPr lang="zh-TW" altLang="en-US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干預</a:t>
            </a:r>
            <a:endParaRPr lang="zh-HK" altLang="en-US" b="1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8640" y="1845434"/>
          <a:ext cx="11262360" cy="382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6078"/>
                <a:gridCol w="3496282"/>
              </a:tblGrid>
              <a:tr h="660608">
                <a:tc>
                  <a:txBody>
                    <a:bodyPr/>
                    <a:lstStyle/>
                    <a:p>
                      <a:r>
                        <a:rPr lang="zh-TW" altLang="en-US" sz="25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心理社會干預支援</a:t>
                      </a:r>
                      <a:endParaRPr lang="zh-HK" altLang="en-US" sz="2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</a:p>
                  </a:txBody>
                  <a:tcPr anchor="ctr"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en-US" altLang="zh-TW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教授如何在家中有效舒緩癌症症狀</a:t>
                      </a:r>
                      <a:r>
                        <a:rPr lang="en-US" altLang="zh-TW" sz="25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5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en-US" altLang="zh-TW" sz="25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5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氣喘</a:t>
                      </a:r>
                      <a:r>
                        <a:rPr lang="en-US" altLang="zh-TW" sz="25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舒緩癌症症狀</a:t>
                      </a:r>
                      <a:endParaRPr lang="en-US" altLang="zh-TW" sz="25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提升患者處理疾病能力</a:t>
                      </a:r>
                      <a:endParaRPr lang="zh-HK" altLang="en-US" sz="25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438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5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 </a:t>
                      </a:r>
                      <a:r>
                        <a:rPr kumimoji="0" lang="zh-TW" altLang="zh-HK" sz="25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鬆</a:t>
                      </a:r>
                      <a:r>
                        <a:rPr kumimoji="0" lang="zh-TW" altLang="en-US" sz="25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弛練習</a:t>
                      </a:r>
                      <a:endParaRPr kumimoji="0" lang="en-US" altLang="zh-TW" sz="25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舒緩患者的心理壓力</a:t>
                      </a:r>
                      <a:endParaRPr lang="zh-HK" altLang="en-US" sz="2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438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心理</a:t>
                      </a:r>
                      <a:r>
                        <a:rPr lang="zh-HK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輔導</a:t>
                      </a:r>
                      <a:endParaRPr lang="en-US" altLang="zh-HK" sz="25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HK" altLang="en-US" sz="2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485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教育及資訊</a:t>
                      </a:r>
                      <a:endParaRPr lang="en-US" altLang="zh-HK" sz="25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增加患者對病症認識</a:t>
                      </a:r>
                      <a:endParaRPr lang="zh-HK" altLang="en-US" sz="2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87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 </a:t>
                      </a: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提昇患者溝通</a:t>
                      </a:r>
                      <a:r>
                        <a:rPr kumimoji="0" lang="zh-TW" altLang="en-US" sz="25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技巧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加強癌症患者的社會支持</a:t>
                      </a:r>
                      <a:endParaRPr lang="zh-HK" altLang="en-US" sz="25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34999" y="1524001"/>
          <a:ext cx="10218057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000" y="707572"/>
            <a:ext cx="9129485" cy="816429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>
              <a:spcBef>
                <a:spcPct val="0"/>
              </a:spcBef>
              <a:buNone/>
              <a:defRPr kumimoji="0" sz="5000" b="1">
                <a:ln>
                  <a:noFill/>
                </a:ln>
                <a:solidFill>
                  <a:schemeClr val="tx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心理社會干預對癌症</a:t>
            </a:r>
            <a:r>
              <a:rPr lang="zh-TW" altLang="zh-HK" dirty="0"/>
              <a:t>患者</a:t>
            </a:r>
            <a:r>
              <a:rPr lang="zh-TW" altLang="en-US" dirty="0"/>
              <a:t>的好處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自</a:t>
            </a:r>
            <a:r>
              <a:rPr lang="en-US" altLang="zh-HK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1996</a:t>
            </a:r>
            <a:r>
              <a:rPr lang="zh-TW" altLang="zh-HK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年，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香港大學</a:t>
            </a:r>
            <a:r>
              <a:rPr lang="zh-TW" altLang="zh-HK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和香港癌症基金會合辦「抗癌鬥士課程」，希望為癌症病人提供支援身心的課程，舒緩他們的焦慮及負面情緒，繼而提昇他們的生活質素。</a:t>
            </a:r>
            <a:endParaRPr lang="en-US" altLang="zh-TW" sz="28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0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HK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HK" alt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491" y="22555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latin typeface="Calibri" panose="020F0502020204030204" pitchFamily="34" charset="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latin typeface="Calibri" panose="020F0502020204030204" pitchFamily="34" charset="0"/>
                <a:ea typeface="標楷體" panose="03000509000000000000" pitchFamily="65" charset="-120"/>
              </a:rPr>
            </a:br>
            <a:r>
              <a:rPr lang="en-US" altLang="zh-TW" sz="4400" dirty="0">
                <a:latin typeface="Calibri" panose="020F0502020204030204" pitchFamily="34" charset="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latin typeface="Calibri" panose="020F0502020204030204" pitchFamily="34" charset="0"/>
                <a:ea typeface="標楷體" panose="03000509000000000000" pitchFamily="65" charset="-120"/>
              </a:rPr>
            </a:br>
            <a:r>
              <a:rPr lang="zh-TW" altLang="en-US" sz="5600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「</a:t>
            </a:r>
            <a:r>
              <a:rPr lang="zh-TW" altLang="en-US" sz="5600" b="1" dirty="0">
                <a:latin typeface="Calibri" panose="020F0502020204030204" pitchFamily="34" charset="0"/>
                <a:ea typeface="標楷體" panose="03000509000000000000" pitchFamily="65" charset="-120"/>
              </a:rPr>
              <a:t>抗癌鬥士課程」</a:t>
            </a:r>
            <a:r>
              <a:rPr lang="zh-TW" altLang="en-US" sz="5600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以往</a:t>
            </a:r>
            <a:r>
              <a:rPr lang="zh-TW" altLang="en-US" sz="5600" b="1" dirty="0">
                <a:latin typeface="Calibri" panose="020F0502020204030204" pitchFamily="34" charset="0"/>
                <a:ea typeface="標楷體" panose="03000509000000000000" pitchFamily="65" charset="-120"/>
              </a:rPr>
              <a:t>的</a:t>
            </a:r>
            <a:r>
              <a:rPr lang="zh-TW" altLang="en-US" sz="5600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成效</a:t>
            </a:r>
            <a:endParaRPr lang="zh-HK" altLang="en-US" sz="5600" b="1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867262" y="2514600"/>
          <a:ext cx="8785498" cy="404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5414009"/>
            <a:ext cx="1398270" cy="1398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91" y="5297423"/>
            <a:ext cx="1386840" cy="138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02" y="5297423"/>
            <a:ext cx="1386840" cy="138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06" y="5297423"/>
            <a:ext cx="1386840" cy="1386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43" y="5297423"/>
            <a:ext cx="1386840" cy="1386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52" y="5297423"/>
            <a:ext cx="1386840" cy="1386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46" y="5297423"/>
            <a:ext cx="13868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4960"/>
            <a:ext cx="11430000" cy="4541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抗癌鬥士課程能有效幫助</a:t>
            </a:r>
            <a:r>
              <a:rPr lang="zh-TW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乳癌</a:t>
            </a:r>
            <a:r>
              <a:rPr lang="en-US" altLang="zh-TW" sz="32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和</a:t>
            </a:r>
            <a:r>
              <a:rPr lang="zh-TW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腸癌</a:t>
            </a:r>
            <a:r>
              <a:rPr lang="en-US" altLang="zh-TW" sz="32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患者</a:t>
            </a:r>
            <a:endParaRPr lang="zh-TW" altLang="en-US" sz="3200" baseline="300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創傷後成長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－勇於面對病情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、表達對病情的不安和擔憂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、欣賞和接受生活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積極</a:t>
            </a:r>
            <a:r>
              <a:rPr lang="zh-TW" altLang="en-US" sz="3200" dirty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的態度 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－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積極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應對疾病</a:t>
            </a:r>
            <a:r>
              <a:rPr lang="en-US" altLang="zh-TW" sz="24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，接受生活不是完全在自己的控制下</a:t>
            </a:r>
            <a:r>
              <a:rPr lang="en-US" altLang="zh-TW" sz="24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提昇身體機能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－體力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身體機能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、穩定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壓力荷爾蒙面對日常生活的反應</a:t>
            </a:r>
            <a:r>
              <a:rPr lang="en-US" altLang="zh-TW" sz="24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社交生活方面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－對社交活動持更加開放態度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、社交生活更加活躍</a:t>
            </a:r>
            <a:r>
              <a:rPr lang="en-US" altLang="zh-TW" sz="24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</a:t>
            </a:r>
          </a:p>
          <a:p>
            <a:endParaRPr lang="en-US" altLang="zh-TW" sz="24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800" baseline="300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en-US" altLang="zh-TW" sz="1800" baseline="30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1</a:t>
            </a:r>
            <a:r>
              <a:rPr lang="en-US" altLang="zh-TW" sz="1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Hsiao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</a:rPr>
              <a:t>, et al. (2012)</a:t>
            </a:r>
          </a:p>
          <a:p>
            <a:pPr marL="0" indent="0" algn="r">
              <a:buNone/>
            </a:pPr>
            <a:r>
              <a:rPr lang="en-US" altLang="zh-TW" sz="18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2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</a:rPr>
              <a:t>Lee, Ho &amp; Chan (2010)</a:t>
            </a:r>
            <a:endParaRPr lang="zh-HK" altLang="en-US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「抗癌鬥士課程」以往的成效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928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生活方式如何影響癌症患者</a:t>
            </a:r>
            <a:endParaRPr lang="en-CA" altLang="zh-HK" b="1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795" name="Group 12"/>
          <p:cNvGrpSpPr>
            <a:grpSpLocks/>
          </p:cNvGrpSpPr>
          <p:nvPr/>
        </p:nvGrpSpPr>
        <p:grpSpPr bwMode="auto">
          <a:xfrm>
            <a:off x="2424114" y="2492375"/>
            <a:ext cx="7272337" cy="2755900"/>
            <a:chOff x="1259632" y="1844824"/>
            <a:chExt cx="7272808" cy="275546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420359" y="1844824"/>
              <a:ext cx="3240298" cy="953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ndara" panose="020E0502030303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生活方式</a:t>
              </a:r>
              <a:r>
                <a:rPr lang="zh-CN" altLang="en-US" sz="2800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</a:t>
              </a:r>
              <a:endParaRPr lang="en-US" altLang="zh-CN"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zh-TW" altLang="en-US" sz="2800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身體上的改變</a:t>
              </a:r>
              <a:endParaRPr lang="en-CA" altLang="zh-HK"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259632" y="4076499"/>
              <a:ext cx="3024383" cy="5237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800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疾病和生存</a:t>
              </a:r>
              <a:endParaRPr lang="en-CA" sz="2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868442" y="4076499"/>
              <a:ext cx="2663998" cy="5237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800" dirty="0">
                  <a:solidFill>
                    <a:schemeClr val="lt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感覺更好</a:t>
              </a:r>
              <a:endParaRPr lang="en-CA" sz="2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Down Arrow 10"/>
            <p:cNvSpPr>
              <a:spLocks noChangeArrowheads="1"/>
            </p:cNvSpPr>
            <p:nvPr/>
          </p:nvSpPr>
          <p:spPr bwMode="auto">
            <a:xfrm rot="-2706940">
              <a:off x="6521802" y="2988339"/>
              <a:ext cx="555538" cy="906521"/>
            </a:xfrm>
            <a:prstGeom prst="downArrow">
              <a:avLst>
                <a:gd name="adj1" fmla="val 50000"/>
                <a:gd name="adj2" fmla="val 50004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algn="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CA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endParaRPr>
            </a:p>
          </p:txBody>
        </p:sp>
        <p:sp>
          <p:nvSpPr>
            <p:cNvPr id="12" name="Down Arrow 11"/>
            <p:cNvSpPr>
              <a:spLocks noChangeArrowheads="1"/>
            </p:cNvSpPr>
            <p:nvPr/>
          </p:nvSpPr>
          <p:spPr bwMode="auto">
            <a:xfrm rot="1886875">
              <a:off x="3099663" y="3003517"/>
              <a:ext cx="557249" cy="904733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algn="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CA" altLang="zh-TW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1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肺癌患者與家屬的身心互動與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困擾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陳麗雲教授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癌症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心理社會介入模式的成效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黃富強教授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肺癌鬥士課程」簡介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周秀芳女士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「抗癌鬥士課程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」分享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Ruby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及家屬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Eddie)</a:t>
            </a:r>
          </a:p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答問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記者招待會內容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4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www.stepfast.org/images/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2924945"/>
            <a:ext cx="2730538" cy="374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運動與</a:t>
            </a:r>
            <a:r>
              <a:rPr lang="zh-TW" altLang="en-US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身心健康：對身體的</a:t>
            </a:r>
            <a:r>
              <a:rPr lang="zh-CN" altLang="en-US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</a:t>
            </a:r>
            <a:r>
              <a:rPr lang="zh-TW" altLang="en-US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endParaRPr lang="en-US" altLang="zh-TW" b="1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14520" y="1916499"/>
            <a:ext cx="8229600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運動是</a:t>
            </a:r>
            <a:r>
              <a:rPr lang="zh-CN" altLang="en-US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積極面對</a:t>
            </a:r>
            <a:r>
              <a:rPr lang="zh-TW" altLang="en-US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癌症最關鍵的一種生活方式的選擇。</a:t>
            </a:r>
            <a:endParaRPr lang="en-US" altLang="zh-TW" dirty="0" smtClean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189" y="2924176"/>
            <a:ext cx="5184775" cy="183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TW" altLang="en-US" sz="2800" kern="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TW" altLang="en-US" sz="2800" kern="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緩解治療的副作用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zh-TW" altLang="en-US" sz="2800" kern="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預防復發和生存</a:t>
            </a:r>
            <a:endParaRPr lang="en-US" altLang="zh-TW" sz="2800" kern="0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CA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5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598025" y="553617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solidFill>
                  <a:srgbClr val="3F76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癌症患者心理社</a:t>
            </a:r>
            <a:r>
              <a:rPr lang="zh-TW" altLang="en-US" b="1" dirty="0">
                <a:solidFill>
                  <a:srgbClr val="3F76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b="1" dirty="0" smtClean="0">
                <a:solidFill>
                  <a:srgbClr val="3F76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介入模式</a:t>
            </a:r>
            <a:endParaRPr lang="zh-TW" altLang="en-US" dirty="0" smtClean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2135189" y="5445126"/>
            <a:ext cx="7056437" cy="1152525"/>
          </a:xfrm>
        </p:spPr>
        <p:txBody>
          <a:bodyPr>
            <a:normAutofit/>
          </a:bodyPr>
          <a:lstStyle/>
          <a:p>
            <a:pPr marL="273050" indent="-273050">
              <a:buFont typeface="Wingdings 2" panose="05020102010507070707" pitchFamily="18" charset="2"/>
              <a:buChar char=""/>
            </a:pPr>
            <a:r>
              <a:rPr lang="zh-TW" altLang="en-US" sz="2200" b="1" u="sng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zh-CN" altLang="en-US" sz="2200" b="1" u="sng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2200" b="1" u="sng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在所有方面</a:t>
            </a:r>
            <a:r>
              <a:rPr lang="zh-CN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都有改善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，包括生</a:t>
            </a:r>
            <a:r>
              <a:rPr lang="zh-CN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的方向（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 =13.01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P&lt;.00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），精神（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 =29.01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P&lt;.00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），人際關係（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 =57.56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P&lt;.00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），自我（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 =71.93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P&lt;.00</a:t>
            </a:r>
            <a:r>
              <a:rPr lang="zh-TW" altLang="en-US" sz="2200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graphicFrame>
        <p:nvGraphicFramePr>
          <p:cNvPr id="6" name="Chart 4"/>
          <p:cNvGraphicFramePr/>
          <p:nvPr/>
        </p:nvGraphicFramePr>
        <p:xfrm>
          <a:off x="2423592" y="1556792"/>
          <a:ext cx="748883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1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787861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lang="zh-TW" altLang="en-US" b="1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身體健康</a:t>
            </a:r>
            <a:endParaRPr lang="zh-TW" altLang="en-US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351584" y="2132856"/>
          <a:ext cx="3319264" cy="268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312024" y="2204864"/>
          <a:ext cx="3168352" cy="268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2351088" y="5026025"/>
            <a:ext cx="74168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30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統計分析：整體</a:t>
            </a:r>
            <a:r>
              <a:rPr lang="en-US" altLang="zh-TW" sz="230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T0 </a:t>
            </a:r>
            <a:r>
              <a:rPr lang="zh-TW" altLang="en-US" sz="230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 </a:t>
            </a:r>
            <a:r>
              <a:rPr lang="en-US" altLang="zh-TW" sz="230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 = 3.180, p = .077</a:t>
            </a:r>
            <a:endParaRPr lang="en-US" altLang="zh-CN" sz="230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300" b="1" i="1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300" b="1" i="1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r>
              <a:rPr lang="zh-TW" altLang="en-US" sz="2300" i="1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照顧者與病患者在參與氣功課程後，自我評估身體健康有所提升。</a:t>
            </a:r>
            <a:endParaRPr lang="zh-TW" altLang="en-US" sz="230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2351089" y="1700214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1800" b="1" i="1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照顧者</a:t>
            </a:r>
            <a:r>
              <a:rPr lang="en-US" altLang="zh-TW" sz="1800" b="1" i="1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sz="180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6600826" y="1700214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CN" altLang="en-US" sz="1800" b="1" i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病患者</a:t>
            </a:r>
            <a:endParaRPr lang="zh-TW" altLang="en-US" sz="1800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22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92233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睡眠質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素轉變</a:t>
            </a: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註：高分代表睡眠質素差</a:t>
            </a:r>
            <a:r>
              <a:rPr lang="zh-CN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999656" y="1412776"/>
          <a:ext cx="55446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135189" y="5410201"/>
            <a:ext cx="77041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ndara" panose="020E0502030303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300" dirty="0">
                <a:solidFill>
                  <a:srgbClr val="9436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統計分析：病患者</a:t>
            </a:r>
            <a:r>
              <a:rPr lang="en-US" altLang="zh-TW" sz="2300" dirty="0">
                <a:solidFill>
                  <a:srgbClr val="9436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T2 </a:t>
            </a:r>
            <a:r>
              <a:rPr lang="zh-TW" altLang="en-US" sz="2300" dirty="0">
                <a:solidFill>
                  <a:srgbClr val="9436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 </a:t>
            </a:r>
            <a:r>
              <a:rPr lang="en-US" altLang="zh-TW" sz="2300" dirty="0">
                <a:solidFill>
                  <a:srgbClr val="9436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 = 2.996, </a:t>
            </a:r>
            <a:r>
              <a:rPr lang="en-US" altLang="zh-TW" sz="2300" i="1" dirty="0">
                <a:solidFill>
                  <a:srgbClr val="9436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2300" dirty="0">
                <a:solidFill>
                  <a:srgbClr val="9436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= .088</a:t>
            </a:r>
            <a:endParaRPr lang="en-US" altLang="zh-CN" sz="2300" dirty="0">
              <a:solidFill>
                <a:srgbClr val="9436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00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300" b="1" i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意義：</a:t>
            </a:r>
            <a:r>
              <a:rPr lang="zh-TW" altLang="en-US" sz="2300" i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病患者在</a:t>
            </a:r>
            <a:r>
              <a:rPr lang="zh-TW" altLang="en-US" sz="2300" i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參與課程</a:t>
            </a:r>
            <a:r>
              <a:rPr lang="zh-TW" altLang="en-US" sz="2300" i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後一個半月的睡眠質素，相比對照組有所改善。</a:t>
            </a:r>
            <a:endParaRPr lang="zh-TW" altLang="en-US" sz="23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4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59" y="563869"/>
            <a:ext cx="10265664" cy="1143000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b="1" dirty="0" smtClean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感受</a:t>
            </a:r>
            <a:r>
              <a:rPr lang="zh-TW" altLang="en-US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到的</a:t>
            </a:r>
            <a:r>
              <a:rPr lang="zh-TW" altLang="zh-HK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家庭支持</a:t>
            </a:r>
            <a:r>
              <a:rPr lang="zh-HK" altLang="zh-HK" b="1" dirty="0">
                <a:solidFill>
                  <a:srgbClr val="3F762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ja-JP" altLang="en-US" b="1" dirty="0">
              <a:solidFill>
                <a:srgbClr val="3F762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706302" y="1841145"/>
          <a:ext cx="7925378" cy="414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4398" y="598226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: </a:t>
            </a:r>
            <a:r>
              <a:rPr lang="en-US" i="1" dirty="0" err="1"/>
              <a:t>p</a:t>
            </a:r>
            <a:r>
              <a:rPr lang="en-US" dirty="0"/>
              <a:t> &lt; .05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1145" y="5982267"/>
            <a:ext cx="8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: </a:t>
            </a:r>
            <a:r>
              <a:rPr lang="en-US" i="1" dirty="0" err="1"/>
              <a:t>n.s</a:t>
            </a:r>
            <a:r>
              <a:rPr lang="en-US" i="1" dirty="0"/>
              <a:t>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63799" y="0"/>
          <a:ext cx="10879781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920"/>
                <a:gridCol w="2756472"/>
                <a:gridCol w="1784621"/>
                <a:gridCol w="2339521"/>
                <a:gridCol w="2439247"/>
              </a:tblGrid>
              <a:tr h="345381">
                <a:tc gridSpan="3"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乳癌患者 </a:t>
                      </a:r>
                      <a:r>
                        <a:rPr kumimoji="0" lang="en-US" altLang="zh-TW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(N=63)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腸癌患者 </a:t>
                      </a:r>
                      <a:r>
                        <a:rPr kumimoji="0" lang="en-US" altLang="zh-TW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(N=157)</a:t>
                      </a:r>
                      <a:endParaRPr lang="zh-HK" altLang="en-US" sz="18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>
                    <a:noFill/>
                  </a:tcPr>
                </a:tc>
              </a:tr>
              <a:tr h="316599"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HK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Cohen's </a:t>
                      </a:r>
                      <a:r>
                        <a:rPr kumimoji="0" lang="en-US" altLang="zh-HK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549E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Cohen's </a:t>
                      </a:r>
                      <a:r>
                        <a:rPr kumimoji="0" lang="en-US" altLang="zh-HK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549E39"/>
                    </a:solidFill>
                  </a:tcPr>
                </a:tc>
              </a:tr>
              <a:tr h="316599">
                <a:tc>
                  <a:txBody>
                    <a:bodyPr/>
                    <a:lstStyle/>
                    <a:p>
                      <a:r>
                        <a:rPr lang="zh-TW" altLang="zh-HK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社交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方面 </a:t>
                      </a:r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Interpersonal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HK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人際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關係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0.1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1.08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Social Functioning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zh-HK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社交能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力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0.15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HK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緒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情感方面 </a:t>
                      </a:r>
                      <a:endParaRPr lang="zh-HK" alt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Negative Emotions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HK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負面情緒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</a:t>
                      </a:r>
                      <a:endParaRPr lang="zh-HK" altLang="en-US" sz="160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0.4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0.09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45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Anger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憤怒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6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</a:t>
                      </a:r>
                      <a:endParaRPr lang="zh-HK" altLang="en-US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0.3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  <a:tr h="345381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Anxiety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焦慮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</a:t>
                      </a:r>
                      <a:endParaRPr lang="zh-HK" altLang="en-US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0.3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Positive</a:t>
                      </a:r>
                      <a:r>
                        <a:rPr lang="en-US" altLang="zh-HK" sz="1600" baseline="0" dirty="0" smtClean="0">
                          <a:latin typeface="Calibri" panose="020F0502020204030204" pitchFamily="34" charset="0"/>
                        </a:rPr>
                        <a:t> Attitude</a:t>
                      </a:r>
                      <a:r>
                        <a:rPr lang="zh-TW" alt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HK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積極態度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 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0.4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0.08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Depressed Mood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心情</a:t>
                      </a:r>
                      <a:r>
                        <a:rPr lang="zh-HK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抑鬱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</a:t>
                      </a:r>
                      <a:endParaRPr lang="zh-HK" altLang="en-US" sz="160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0.4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Role Emotional </a:t>
                      </a:r>
                      <a:r>
                        <a:rPr kumimoji="0" lang="zh-HK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情感職能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0.12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Mental component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心理方面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0.5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0.17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Cognitive avoidance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迴避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16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</a:t>
                      </a:r>
                      <a:endParaRPr lang="zh-HK" altLang="en-US" sz="1600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0.2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altLang="zh-TW" sz="1600" smtClean="0">
                          <a:latin typeface="Calibri" panose="020F0502020204030204" pitchFamily="34" charset="0"/>
                        </a:rPr>
                        <a:t>.01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體力</a:t>
                      </a:r>
                      <a:r>
                        <a:rPr lang="zh-TW" altLang="en-US" sz="160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方面 </a:t>
                      </a:r>
                      <a:endParaRPr lang="zh-HK" alt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Physical</a:t>
                      </a:r>
                      <a:r>
                        <a:rPr lang="en-US" altLang="zh-HK" sz="1600" baseline="0" dirty="0" smtClean="0">
                          <a:latin typeface="Calibri" panose="020F0502020204030204" pitchFamily="34" charset="0"/>
                        </a:rPr>
                        <a:t> Component</a:t>
                      </a:r>
                      <a:r>
                        <a:rPr lang="zh-TW" alt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baseline="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體力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方面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0.8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smtClean="0">
                          <a:latin typeface="Calibri" panose="020F0502020204030204" pitchFamily="34" charset="0"/>
                        </a:rPr>
                        <a:t>0.19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Vitality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活力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0.28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599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Bodily Pain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身體疼痛</a:t>
                      </a:r>
                      <a:endParaRPr lang="zh-HK" altLang="en-US" sz="1600" dirty="0" smtClean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</a:t>
                      </a:r>
                      <a:endParaRPr lang="zh-HK" altLang="en-US" sz="1600" dirty="0" smtClean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0.04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Overall</a:t>
                      </a:r>
                      <a:r>
                        <a:rPr kumimoji="0" lang="en-US" altLang="zh-TW" sz="16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 health </a:t>
                      </a:r>
                      <a:r>
                        <a:rPr kumimoji="0" lang="zh-TW" altLang="en-US" sz="16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整體健康</a:t>
                      </a:r>
                      <a:endParaRPr lang="zh-HK" altLang="en-US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0.02</a:t>
                      </a:r>
                      <a:endParaRPr lang="en-US" altLang="zh-HK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zh-HK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人生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意義 </a:t>
                      </a:r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Life Orientation</a:t>
                      </a:r>
                      <a:r>
                        <a:rPr lang="zh-HK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人生定位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0.1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0.39</a:t>
                      </a:r>
                      <a:endParaRPr lang="en-US" altLang="zh-HK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45381"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Spiritual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靈性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0.6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0.84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45381"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自我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0.5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600" smtClean="0">
                          <a:latin typeface="Calibri" panose="020F0502020204030204" pitchFamily="34" charset="0"/>
                        </a:rPr>
                        <a:t>0.315</a:t>
                      </a:r>
                      <a:endParaRPr lang="zh-HK" alt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45381"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Intrapersonal</a:t>
                      </a:r>
                      <a:r>
                        <a:rPr lang="zh-TW" altLang="en-US" sz="16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zh-HK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自我內省</a:t>
                      </a:r>
                      <a:endParaRPr lang="zh-HK" altLang="en-US" sz="16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</a:t>
                      </a:r>
                      <a:endParaRPr lang="zh-HK" alt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latin typeface="Calibri" panose="020F0502020204030204" pitchFamily="34" charset="0"/>
                        </a:rPr>
                        <a:t>0.5</a:t>
                      </a:r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291080" y="6506015"/>
            <a:ext cx="190500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TW" sz="11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1</a:t>
            </a:r>
            <a:r>
              <a:rPr lang="en-US" altLang="zh-TW" sz="1100" dirty="0">
                <a:latin typeface="Calibri" panose="020F0502020204030204" pitchFamily="34" charset="0"/>
                <a:ea typeface="標楷體" panose="03000509000000000000" pitchFamily="65" charset="-120"/>
              </a:rPr>
              <a:t>Hsiao, et al. (2012)</a:t>
            </a:r>
          </a:p>
          <a:p>
            <a:pPr algn="r"/>
            <a:r>
              <a:rPr lang="en-US" altLang="zh-TW" sz="1100" baseline="30000" dirty="0">
                <a:latin typeface="Calibri" panose="020F0502020204030204" pitchFamily="34" charset="0"/>
                <a:ea typeface="標楷體" panose="03000509000000000000" pitchFamily="65" charset="-120"/>
              </a:rPr>
              <a:t>2</a:t>
            </a:r>
            <a:r>
              <a:rPr lang="en-US" altLang="zh-TW" sz="1100" dirty="0">
                <a:latin typeface="Calibri" panose="020F0502020204030204" pitchFamily="34" charset="0"/>
                <a:ea typeface="標楷體" panose="03000509000000000000" pitchFamily="65" charset="-120"/>
              </a:rPr>
              <a:t>Lee, Ho &amp; Chan (2010)</a:t>
            </a:r>
            <a:endParaRPr lang="zh-HK" altLang="en-US" sz="11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endParaRPr lang="zh-HK" altLang="en-US" sz="1100" dirty="0" err="1" smtClean="0"/>
          </a:p>
        </p:txBody>
      </p:sp>
      <p:sp>
        <p:nvSpPr>
          <p:cNvPr id="3" name="Oval 2"/>
          <p:cNvSpPr/>
          <p:nvPr/>
        </p:nvSpPr>
        <p:spPr>
          <a:xfrm>
            <a:off x="7233000" y="6185332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Oval 5"/>
          <p:cNvSpPr/>
          <p:nvPr/>
        </p:nvSpPr>
        <p:spPr>
          <a:xfrm>
            <a:off x="7233000" y="5843606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Oval 7"/>
          <p:cNvSpPr/>
          <p:nvPr/>
        </p:nvSpPr>
        <p:spPr>
          <a:xfrm>
            <a:off x="9669131" y="724234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Oval 8"/>
          <p:cNvSpPr/>
          <p:nvPr/>
        </p:nvSpPr>
        <p:spPr>
          <a:xfrm>
            <a:off x="9683244" y="5840022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Oval 10"/>
          <p:cNvSpPr/>
          <p:nvPr/>
        </p:nvSpPr>
        <p:spPr>
          <a:xfrm>
            <a:off x="7233000" y="4108466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Oval 11"/>
          <p:cNvSpPr/>
          <p:nvPr/>
        </p:nvSpPr>
        <p:spPr>
          <a:xfrm>
            <a:off x="7233000" y="6553200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2"/>
          <p:cNvSpPr/>
          <p:nvPr/>
        </p:nvSpPr>
        <p:spPr>
          <a:xfrm>
            <a:off x="7233000" y="3444240"/>
            <a:ext cx="77288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97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76127" y="6377313"/>
            <a:ext cx="25582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>
                <a:solidFill>
                  <a:srgbClr val="C00000"/>
                </a:solidFill>
              </a:rPr>
              <a:t>＊有明顯差異</a:t>
            </a:r>
            <a:endParaRPr lang="zh-HK" altLang="en-US" sz="1200" dirty="0" err="1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158" y="612347"/>
            <a:ext cx="105100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患者及家屬彼此生活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素的相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互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zh-HK" altLang="en-US" sz="4000" b="1" dirty="0" err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8942" y="1754095"/>
            <a:ext cx="5697617" cy="4739640"/>
            <a:chOff x="1808739" y="1442655"/>
            <a:chExt cx="7970520" cy="5303473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/>
            </p:nvPr>
          </p:nvGraphicFramePr>
          <p:xfrm>
            <a:off x="1808739" y="1442655"/>
            <a:ext cx="7970520" cy="53034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Right Arrow 18"/>
            <p:cNvSpPr/>
            <p:nvPr/>
          </p:nvSpPr>
          <p:spPr>
            <a:xfrm rot="2010460">
              <a:off x="2922038" y="3460829"/>
              <a:ext cx="1366149" cy="4264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09384" y="3304721"/>
              <a:ext cx="7788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C00000"/>
                  </a:solidFill>
                </a:rPr>
                <a:t>＊</a:t>
              </a:r>
              <a:endParaRPr lang="zh-HK" altLang="en-US" dirty="0" err="1" smtClean="0">
                <a:solidFill>
                  <a:srgbClr val="C00000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2010460">
              <a:off x="5384827" y="2663160"/>
              <a:ext cx="1366149" cy="42644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72173" y="2507052"/>
              <a:ext cx="7788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C00000"/>
                  </a:solidFill>
                </a:rPr>
                <a:t>＊</a:t>
              </a:r>
              <a:endParaRPr lang="zh-HK" altLang="en-US" dirty="0" err="1" smtClean="0">
                <a:solidFill>
                  <a:srgbClr val="C0000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226878">
              <a:off x="7941521" y="2201554"/>
              <a:ext cx="1410265" cy="42601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32414" y="2033234"/>
              <a:ext cx="7788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C00000"/>
                  </a:solidFill>
                </a:rPr>
                <a:t>＊</a:t>
              </a:r>
              <a:endParaRPr lang="zh-HK" altLang="en-US" dirty="0" err="1" smtClean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6165737" y="1808978"/>
          <a:ext cx="5803641" cy="462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ight Arrow 26"/>
          <p:cNvSpPr/>
          <p:nvPr/>
        </p:nvSpPr>
        <p:spPr>
          <a:xfrm rot="2010460">
            <a:off x="6968027" y="4013414"/>
            <a:ext cx="976573" cy="381111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602334" y="3873902"/>
            <a:ext cx="556777" cy="3300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＊</a:t>
            </a:r>
            <a:endParaRPr lang="zh-HK" altLang="en-US" dirty="0" err="1" smtClean="0">
              <a:solidFill>
                <a:srgbClr val="C0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010460">
            <a:off x="8713278" y="3696788"/>
            <a:ext cx="976573" cy="381111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347585" y="3557277"/>
            <a:ext cx="556777" cy="3300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＊</a:t>
            </a:r>
            <a:endParaRPr lang="zh-HK" altLang="en-US" dirty="0" err="1" smtClean="0">
              <a:solidFill>
                <a:srgbClr val="C00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2010460">
            <a:off x="10557319" y="2604721"/>
            <a:ext cx="976573" cy="381111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191626" y="2465210"/>
            <a:ext cx="556777" cy="3300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＊</a:t>
            </a:r>
            <a:endParaRPr lang="zh-HK" altLang="en-US" dirty="0" err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8909" y="1690255"/>
            <a:ext cx="10468864" cy="3463636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「肺癌鬥士課程」簡介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周秀芳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女士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香港癌症基金會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服務總監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2853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HK" altLang="en-US" sz="36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endParaRPr lang="en-US" altLang="zh-HK" sz="36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1987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年成立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是本港其中一個最具規模的癌症服務機構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HK" altLang="en-US" sz="36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服務宗旨</a:t>
            </a:r>
            <a:endParaRPr lang="en-US" altLang="zh-HK" sz="36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indent="-358775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透過基金會三所癌協服務中心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為香港的癌症患者及家人提供優質免費支援服務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確保沒有人會孤獨地面對癌症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8775" indent="-358775">
              <a:lnSpc>
                <a:spcPts val="42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服務經費均來自公眾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捐款</a:t>
            </a:r>
            <a:r>
              <a:rPr lang="en-US" altLang="zh-HK" sz="3200" dirty="0"/>
              <a:t>, 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並無政府或公益金支助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香港癌症基金會</a:t>
            </a: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3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0" y="1227909"/>
            <a:ext cx="12192000" cy="4759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5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5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肺癌鬥士課程」</a:t>
            </a:r>
            <a:endParaRPr lang="en-US" altLang="zh-HK" sz="45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45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45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5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45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港首個專為肺癌患者而設的課程</a:t>
            </a:r>
            <a:endParaRPr lang="en-US" altLang="zh-TW" sz="45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5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zh-TW" altLang="en-US" sz="45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亦是</a:t>
            </a:r>
            <a:r>
              <a:rPr lang="zh-TW" altLang="en-US" sz="45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首個支援患者家屬照顧者的</a:t>
            </a:r>
            <a:r>
              <a:rPr lang="zh-TW" altLang="en-US" sz="45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 </a:t>
            </a:r>
            <a:endParaRPr lang="en-US" altLang="zh-TW" sz="45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04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8909" y="1690255"/>
            <a:ext cx="10468864" cy="3463636"/>
          </a:xfrm>
        </p:spPr>
        <p:txBody>
          <a:bodyPr>
            <a:noAutofit/>
          </a:bodyPr>
          <a:lstStyle/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肺癌患者與家屬的身心互動與困擾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陳麗雲教授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香港大學社會工作及社會行政學系</a:t>
            </a:r>
            <a:endParaRPr lang="zh-HK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163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9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全</a:t>
            </a:r>
            <a:r>
              <a:rPr lang="zh-TW" altLang="en-US" sz="2800" dirty="0">
                <a:ea typeface="標楷體" panose="03000509000000000000" pitchFamily="65" charset="-120"/>
              </a:rPr>
              <a:t>港首個面對面支援肺癌患者及家屬照顧者的「肺癌鬥士課程</a:t>
            </a:r>
            <a:r>
              <a:rPr lang="zh-TW" altLang="en-US" sz="2800" dirty="0" smtClean="0">
                <a:ea typeface="標楷體" panose="03000509000000000000" pitchFamily="65" charset="-120"/>
              </a:rPr>
              <a:t>」</a:t>
            </a:r>
            <a:endParaRPr lang="en-US" altLang="zh-TW" sz="28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目的</a:t>
            </a:r>
            <a:r>
              <a:rPr lang="zh-TW" altLang="en-US" sz="2800" b="1" dirty="0">
                <a:ea typeface="標楷體" panose="03000509000000000000" pitchFamily="65" charset="-120"/>
              </a:rPr>
              <a:t>：</a:t>
            </a:r>
            <a:endParaRPr lang="en-US" altLang="zh-TW" sz="2800" b="1" dirty="0">
              <a:ea typeface="標楷體" panose="03000509000000000000" pitchFamily="65" charset="-12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en-US" sz="2500" dirty="0">
                <a:ea typeface="標楷體" panose="03000509000000000000" pitchFamily="65" charset="-120"/>
              </a:rPr>
              <a:t>幫助參加者</a:t>
            </a:r>
            <a:r>
              <a:rPr lang="en-US" altLang="zh-TW" sz="2500" dirty="0">
                <a:ea typeface="標楷體" panose="03000509000000000000" pitchFamily="65" charset="-120"/>
              </a:rPr>
              <a:t>(</a:t>
            </a:r>
            <a:r>
              <a:rPr lang="zh-TW" altLang="en-US" sz="2500" dirty="0">
                <a:ea typeface="標楷體" panose="03000509000000000000" pitchFamily="65" charset="-120"/>
              </a:rPr>
              <a:t>肺癌患者及家屬照顧者</a:t>
            </a:r>
            <a:r>
              <a:rPr lang="en-US" altLang="zh-TW" sz="2500" dirty="0"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ea typeface="標楷體" panose="03000509000000000000" pitchFamily="65" charset="-120"/>
              </a:rPr>
              <a:t>掌握更多有關肺癌治療的健康資訊及舒緩病徵的方法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endParaRPr lang="en-US" altLang="zh-TW" sz="2800" dirty="0"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課程對象：</a:t>
            </a:r>
            <a:endParaRPr lang="en-US" altLang="zh-TW" sz="2800" b="1" dirty="0">
              <a:ea typeface="標楷體" panose="03000509000000000000" pitchFamily="65" charset="-12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zh-HK" sz="2500" dirty="0">
                <a:ea typeface="標楷體" panose="03000509000000000000" pitchFamily="65" charset="-120"/>
              </a:rPr>
              <a:t>年滿</a:t>
            </a:r>
            <a:r>
              <a:rPr lang="en-US" altLang="zh-HK" sz="2500" dirty="0">
                <a:ea typeface="標楷體" panose="03000509000000000000" pitchFamily="65" charset="-120"/>
              </a:rPr>
              <a:t>21</a:t>
            </a:r>
            <a:r>
              <a:rPr lang="zh-TW" altLang="zh-HK" sz="2500" dirty="0">
                <a:ea typeface="標楷體" panose="03000509000000000000" pitchFamily="65" charset="-120"/>
              </a:rPr>
              <a:t>歲或以上的肺癌患者及一位家屬照顧者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zh-HK" sz="2500" dirty="0">
                <a:ea typeface="標楷體" panose="03000509000000000000" pitchFamily="65" charset="-120"/>
              </a:rPr>
              <a:t>流利廣東話及能夠閱讀中文</a:t>
            </a:r>
          </a:p>
          <a:p>
            <a:pPr marL="0" indent="0">
              <a:buNone/>
            </a:pPr>
            <a:endParaRPr lang="en-US" altLang="zh-TW" sz="3000" dirty="0"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「肺癌鬥士課程」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31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zh-TW" altLang="zh-HK" sz="2800" b="1" dirty="0">
                <a:ea typeface="標楷體" panose="03000509000000000000" pitchFamily="65" charset="-120"/>
              </a:rPr>
              <a:t>導師</a:t>
            </a:r>
            <a:r>
              <a:rPr lang="en-US" altLang="zh-HK" sz="2800" b="1" dirty="0">
                <a:ea typeface="標楷體" panose="03000509000000000000" pitchFamily="65" charset="-120"/>
              </a:rPr>
              <a:t>/</a:t>
            </a:r>
            <a:r>
              <a:rPr lang="zh-TW" altLang="zh-HK" sz="2800" b="1" dirty="0">
                <a:ea typeface="標楷體" panose="03000509000000000000" pitchFamily="65" charset="-120"/>
              </a:rPr>
              <a:t>講者</a:t>
            </a:r>
            <a:endParaRPr lang="en-US" altLang="zh-TW" sz="2800" b="1" dirty="0">
              <a:ea typeface="標楷體" panose="03000509000000000000" pitchFamily="65" charset="-12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altLang="zh-HK" sz="2500" dirty="0">
                <a:ea typeface="標楷體" panose="03000509000000000000" pitchFamily="65" charset="-120"/>
              </a:rPr>
              <a:t>26</a:t>
            </a:r>
            <a:r>
              <a:rPr lang="zh-TW" altLang="zh-HK" sz="2500" dirty="0">
                <a:ea typeface="標楷體" panose="03000509000000000000" pitchFamily="65" charset="-120"/>
              </a:rPr>
              <a:t>人專業團隊，包括經專業訓練的註冊社工、 醫生顧問及科研</a:t>
            </a:r>
            <a:r>
              <a:rPr lang="zh-TW" altLang="zh-HK" sz="2500" dirty="0" smtClean="0">
                <a:ea typeface="標楷體" panose="03000509000000000000" pitchFamily="65" charset="-120"/>
              </a:rPr>
              <a:t>人員</a:t>
            </a:r>
            <a:endParaRPr lang="en-US" altLang="zh-TW" sz="2500" dirty="0" smtClean="0">
              <a:ea typeface="標楷體" panose="03000509000000000000" pitchFamily="65" charset="-120"/>
            </a:endParaRPr>
          </a:p>
          <a:p>
            <a:pPr marL="274320" lvl="2" indent="0">
              <a:buClr>
                <a:schemeClr val="accent3"/>
              </a:buClr>
              <a:buSzPct val="95000"/>
              <a:buNone/>
            </a:pPr>
            <a:endParaRPr lang="en-US" altLang="zh-TW" sz="2500" dirty="0">
              <a:ea typeface="標楷體" panose="03000509000000000000" pitchFamily="65" charset="-120"/>
            </a:endParaRP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zh-TW" altLang="en-US" sz="2800" b="1" dirty="0">
                <a:ea typeface="標楷體" panose="03000509000000000000" pitchFamily="65" charset="-120"/>
              </a:rPr>
              <a:t>八節內容</a:t>
            </a:r>
            <a:endParaRPr lang="en-US" altLang="zh-TW" sz="2800" b="1" dirty="0">
              <a:ea typeface="標楷體" panose="03000509000000000000" pitchFamily="65" charset="-12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en-US" sz="2500" dirty="0">
                <a:ea typeface="標楷體" panose="03000509000000000000" pitchFamily="65" charset="-120"/>
              </a:rPr>
              <a:t>分享分享有關肺癌及治療的資訊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en-US" sz="2500" dirty="0">
                <a:ea typeface="標楷體" panose="03000509000000000000" pitchFamily="65" charset="-120"/>
              </a:rPr>
              <a:t>健康生活小貼士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en-US" sz="2500" dirty="0">
                <a:ea typeface="標楷體" panose="03000509000000000000" pitchFamily="65" charset="-120"/>
              </a:rPr>
              <a:t>介紹符合各家庭習慣的飲食以扶助治療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en-US" sz="2500" dirty="0">
                <a:ea typeface="標楷體" panose="03000509000000000000" pitchFamily="65" charset="-120"/>
              </a:rPr>
              <a:t>過往成功個案的經驗分享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zh-TW" altLang="en-US" sz="2500" dirty="0">
                <a:ea typeface="標楷體" panose="03000509000000000000" pitchFamily="65" charset="-120"/>
              </a:rPr>
              <a:t>結合兩者的互動，幫助發展正面思維，從而舒緩症狀帶來的壓力及照顧患者的壓力</a:t>
            </a:r>
            <a:endParaRPr lang="en-US" altLang="zh-TW" sz="2500" dirty="0">
              <a:ea typeface="標楷體" panose="03000509000000000000" pitchFamily="65" charset="-120"/>
            </a:endParaRPr>
          </a:p>
          <a:p>
            <a:pPr lvl="1"/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HK" alt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「肺癌鬥士課程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514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上課地點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癌症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基金會服務中心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黃大仙服務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 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中環服務中心 </a:t>
            </a:r>
            <a:endParaRPr lang="en-US" altLang="zh-TW" sz="2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天水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圍服務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sz="2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endParaRPr lang="en-US" altLang="zh-TW" sz="2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香港大學 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「肺癌鬥士課程」</a:t>
            </a:r>
            <a:endParaRPr lang="zh-HK" altLang="en-US" sz="5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61" y="3370912"/>
            <a:ext cx="2971800" cy="22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crystal\Desktop\DSC_7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61" y="3370912"/>
            <a:ext cx="2971800" cy="22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61" y="1139385"/>
            <a:ext cx="2971800" cy="223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肺癌鬥士課程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599" y="2024743"/>
          <a:ext cx="10972801" cy="457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2833"/>
                <a:gridCol w="1672859"/>
                <a:gridCol w="2577109"/>
              </a:tblGrid>
              <a:tr h="802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患者得益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家屬照顧者得益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提升免疫力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學習舒緩一些肺癌的症狀的技巧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和家人建立更好的溝通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減輕肺癌引發的焦慮和情緒困擾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建立健康的飲食計劃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建立正向思維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8456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zh-TW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改善因照料患者而引起的情緒困擾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5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lang="zh-TW" sz="25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800" b="1" dirty="0" smtClean="0">
              <a:latin typeface="Calibri" panose="020F0502020204030204" pitchFamily="34" charset="0"/>
            </a:endParaRPr>
          </a:p>
          <a:p>
            <a:endParaRPr lang="en-US" altLang="zh-TW" sz="2800" b="1" dirty="0">
              <a:latin typeface="Calibri" panose="020F0502020204030204" pitchFamily="34" charset="0"/>
            </a:endParaRPr>
          </a:p>
          <a:p>
            <a:endParaRPr lang="en-US" altLang="zh-TW" sz="2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zh-TW" altLang="zh-HK" sz="2800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報名方法：</a:t>
            </a:r>
            <a:endParaRPr lang="en-US" altLang="zh-TW" sz="2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HK" sz="25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於</a:t>
            </a:r>
            <a:r>
              <a:rPr lang="en-US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2016</a:t>
            </a:r>
            <a:r>
              <a:rPr lang="zh-TW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年</a:t>
            </a:r>
            <a:r>
              <a:rPr lang="en-US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2</a:t>
            </a:r>
            <a:r>
              <a:rPr lang="zh-TW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月</a:t>
            </a:r>
            <a:r>
              <a:rPr lang="en-US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29</a:t>
            </a:r>
            <a:r>
              <a:rPr lang="zh-TW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日至</a:t>
            </a:r>
            <a:r>
              <a:rPr lang="en-US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3</a:t>
            </a:r>
            <a:r>
              <a:rPr lang="zh-TW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月</a:t>
            </a:r>
            <a:r>
              <a:rPr lang="en-US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13</a:t>
            </a:r>
            <a:r>
              <a:rPr lang="zh-TW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日到</a:t>
            </a:r>
            <a:r>
              <a:rPr lang="zh-TW" altLang="zh-HK" sz="25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網址</a:t>
            </a:r>
            <a:r>
              <a:rPr lang="zh-TW" altLang="en-US" sz="2500" dirty="0">
                <a:latin typeface="Calibri" panose="020F0502020204030204" pitchFamily="34" charset="0"/>
                <a:ea typeface="標楷體" panose="03000509000000000000" pitchFamily="65" charset="-120"/>
              </a:rPr>
              <a:t> </a:t>
            </a:r>
            <a:r>
              <a:rPr lang="en-US" altLang="zh-HK" sz="2500" dirty="0">
                <a:latin typeface="Calibri" panose="020F0502020204030204" pitchFamily="34" charset="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HK" sz="2500" dirty="0" smtClean="0">
                <a:latin typeface="Calibri" panose="020F0502020204030204" pitchFamily="34" charset="0"/>
                <a:ea typeface="標楷體" panose="03000509000000000000" pitchFamily="65" charset="-120"/>
                <a:hlinkClick r:id="rId2"/>
              </a:rPr>
              <a:t>bit.ly/lungcancerfighters</a:t>
            </a:r>
            <a:r>
              <a:rPr lang="zh-TW" altLang="zh-HK" sz="25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，</a:t>
            </a:r>
            <a:r>
              <a:rPr lang="zh-TW" altLang="zh-HK" sz="2500" dirty="0">
                <a:latin typeface="Calibri" panose="020F0502020204030204" pitchFamily="34" charset="0"/>
                <a:ea typeface="標楷體" panose="03000509000000000000" pitchFamily="65" charset="-120"/>
              </a:rPr>
              <a:t>填寫</a:t>
            </a:r>
            <a:r>
              <a:rPr lang="zh-TW" altLang="zh-HK" sz="25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問卷</a:t>
            </a:r>
            <a:r>
              <a:rPr lang="zh-TW" altLang="en-US" sz="2500" dirty="0">
                <a:latin typeface="Calibri" panose="020F0502020204030204" pitchFamily="34" charset="0"/>
                <a:ea typeface="標楷體" panose="03000509000000000000" pitchFamily="65" charset="-120"/>
              </a:rPr>
              <a:t>。由於名額有限，我們有機會進行抽籤選出參加者</a:t>
            </a:r>
            <a:r>
              <a:rPr lang="zh-TW" altLang="en-US" sz="25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  <a:endParaRPr lang="en-US" altLang="zh-TW" sz="25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5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Calibri" panose="020F0502020204030204" pitchFamily="34" charset="0"/>
                <a:ea typeface="標楷體" panose="03000509000000000000" pitchFamily="65" charset="-120"/>
              </a:rPr>
              <a:t>查詢</a:t>
            </a:r>
            <a:r>
              <a:rPr lang="zh-TW" altLang="en-US" sz="2800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：</a:t>
            </a:r>
            <a:endParaRPr lang="en-US" altLang="zh-TW" sz="2800" b="1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5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香港</a:t>
            </a:r>
            <a:r>
              <a:rPr lang="zh-TW" altLang="en-US" sz="2500" dirty="0">
                <a:latin typeface="Calibri" panose="020F0502020204030204" pitchFamily="34" charset="0"/>
                <a:ea typeface="標楷體" panose="03000509000000000000" pitchFamily="65" charset="-120"/>
              </a:rPr>
              <a:t>大學查詢熱線</a:t>
            </a:r>
            <a:r>
              <a:rPr lang="en-US" altLang="zh-TW" sz="2500" dirty="0">
                <a:latin typeface="Calibri" panose="020F0502020204030204" pitchFamily="34" charset="0"/>
                <a:ea typeface="標楷體" panose="03000509000000000000" pitchFamily="65" charset="-120"/>
              </a:rPr>
              <a:t>: 3917 5526</a:t>
            </a:r>
            <a:r>
              <a:rPr lang="zh-TW" altLang="en-US" sz="2500" dirty="0">
                <a:latin typeface="Calibri" panose="020F0502020204030204" pitchFamily="34" charset="0"/>
                <a:ea typeface="標楷體" panose="03000509000000000000" pitchFamily="65" charset="-120"/>
              </a:rPr>
              <a:t>／香港癌症基金會熱線</a:t>
            </a:r>
            <a:r>
              <a:rPr lang="en-US" altLang="zh-TW" sz="2500" dirty="0">
                <a:latin typeface="Calibri" panose="020F0502020204030204" pitchFamily="34" charset="0"/>
                <a:ea typeface="標楷體" panose="03000509000000000000" pitchFamily="65" charset="-120"/>
              </a:rPr>
              <a:t>: 3919 7000</a:t>
            </a:r>
            <a:r>
              <a:rPr lang="zh-TW" altLang="en-US" sz="2500" dirty="0">
                <a:latin typeface="Calibri" panose="020F0502020204030204" pitchFamily="34" charset="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sz="25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HK" sz="25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HK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報名方法：</a:t>
            </a:r>
            <a:endParaRPr lang="zh-HK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1935480"/>
          <a:ext cx="1072896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760"/>
                <a:gridCol w="4648200"/>
              </a:tblGrid>
              <a:tr h="15474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zh-HK" sz="2500" b="1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班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2016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6 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逢星期三或星期四或星期五，下午</a:t>
                      </a:r>
                      <a:r>
                        <a:rPr kumimoji="0" lang="zh-TW" altLang="zh-HK" sz="25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或夜晚</a:t>
                      </a:r>
                      <a:r>
                        <a:rPr kumimoji="0" lang="en-US" altLang="zh-HK" sz="25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  <a:cs typeface="+mn-cs"/>
                        </a:rPr>
                        <a:t>) </a:t>
                      </a:r>
                      <a:endParaRPr kumimoji="0" lang="zh-HK" altLang="en-US" sz="25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zh-HK" sz="2500" b="1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班</a:t>
                      </a:r>
                      <a:endParaRPr lang="en-US" altLang="zh-TW" sz="2500" b="1" dirty="0" smtClean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2016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日</a:t>
                      </a:r>
                      <a:endParaRPr lang="en-US" altLang="zh-TW" sz="2500" dirty="0" smtClean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逢星期六，上午或下午</a:t>
                      </a:r>
                      <a:r>
                        <a:rPr lang="en-US" altLang="zh-HK" sz="2500" dirty="0" smtClean="0"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) </a:t>
                      </a:r>
                      <a:endParaRPr lang="zh-TW" altLang="zh-HK" sz="2500" dirty="0" smtClean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HK" altLang="en-US" sz="2500" dirty="0"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8909" y="1690255"/>
            <a:ext cx="10468864" cy="3463636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「抗癌鬥士課程」分享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參加者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Ruby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及家屬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Eddie</a:t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221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1200" y="1371599"/>
            <a:ext cx="10468864" cy="2318657"/>
          </a:xfrm>
        </p:spPr>
        <p:txBody>
          <a:bodyPr/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答問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84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1200" y="3063240"/>
            <a:ext cx="10472928" cy="1917896"/>
          </a:xfrm>
        </p:spPr>
        <p:txBody>
          <a:bodyPr>
            <a:normAutofit fontScale="92500" lnSpcReduction="20000"/>
          </a:bodyPr>
          <a:lstStyle/>
          <a:p>
            <a:endParaRPr lang="en-US" altLang="zh-TW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如對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肺癌</a:t>
            </a:r>
            <a:r>
              <a:rPr lang="zh-TW" altLang="en-US" sz="28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鬥士課程</a:t>
            </a:r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有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任何查詢，請聯絡陳</a:t>
            </a:r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小姐</a:t>
            </a:r>
            <a:endParaRPr lang="en-US" altLang="zh-TW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電郵</a:t>
            </a:r>
            <a:r>
              <a:rPr lang="en-US" altLang="zh-TW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carrie18@hku.hk </a:t>
            </a:r>
          </a:p>
          <a:p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傳媒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查詢，請聯絡港大傳訊及公共事務處高級經理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傳媒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尹慧筠小姐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電話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</a:rPr>
              <a:t>︰2859 2600 /</a:t>
            </a: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</a:rPr>
              <a:t>電郵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</a:rPr>
              <a:t>︰</a:t>
            </a:r>
            <a:r>
              <a:rPr lang="en-US" altLang="zh-TW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melwkwan@hku.hk)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endParaRPr lang="zh-HK" alt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204216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998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8579" y="1928123"/>
            <a:ext cx="5617779" cy="438912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最常見的癌症之一</a:t>
            </a:r>
            <a:endParaRPr lang="en-US" altLang="zh-TW" sz="36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每年</a:t>
            </a:r>
            <a:r>
              <a:rPr lang="zh-TW" altLang="en-US" sz="3600" dirty="0">
                <a:latin typeface="Calibri" panose="020F0502020204030204" pitchFamily="34" charset="0"/>
                <a:ea typeface="標楷體" panose="03000509000000000000" pitchFamily="65" charset="-120"/>
              </a:rPr>
              <a:t>新</a:t>
            </a: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症超過</a:t>
            </a:r>
            <a:r>
              <a:rPr lang="en-US" altLang="zh-TW" sz="3600" dirty="0">
                <a:latin typeface="Calibri" panose="020F0502020204030204" pitchFamily="34" charset="0"/>
                <a:ea typeface="標楷體" panose="03000509000000000000" pitchFamily="65" charset="-120"/>
              </a:rPr>
              <a:t>4,000</a:t>
            </a: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宗</a:t>
            </a:r>
            <a:endParaRPr lang="en-US" altLang="zh-TW" sz="36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死亡</a:t>
            </a:r>
            <a:r>
              <a:rPr lang="zh-TW" altLang="en-US" sz="3600" dirty="0">
                <a:latin typeface="Calibri" panose="020F0502020204030204" pitchFamily="34" charset="0"/>
                <a:ea typeface="標楷體" panose="03000509000000000000" pitchFamily="65" charset="-120"/>
              </a:rPr>
              <a:t>人數約</a:t>
            </a:r>
            <a:r>
              <a:rPr lang="en-US" altLang="zh-TW" sz="3600" dirty="0">
                <a:latin typeface="Calibri" panose="020F0502020204030204" pitchFamily="34" charset="0"/>
                <a:ea typeface="標楷體" panose="03000509000000000000" pitchFamily="65" charset="-120"/>
              </a:rPr>
              <a:t>3,500</a:t>
            </a: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人</a:t>
            </a:r>
            <a:endParaRPr lang="en-US" altLang="zh-TW" sz="36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75</a:t>
            </a:r>
            <a:r>
              <a:rPr lang="zh-TW" altLang="en-US" sz="3600" dirty="0">
                <a:latin typeface="Calibri" panose="020F0502020204030204" pitchFamily="34" charset="0"/>
                <a:ea typeface="標楷體" panose="03000509000000000000" pitchFamily="65" charset="-120"/>
              </a:rPr>
              <a:t>歲前</a:t>
            </a:r>
            <a:r>
              <a:rPr lang="zh-TW" altLang="en-US" sz="36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發病率</a:t>
            </a:r>
            <a:endParaRPr lang="en-US" altLang="zh-TW" sz="36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男性</a:t>
            </a:r>
            <a:r>
              <a:rPr lang="zh-TW" altLang="en-US" sz="3200" dirty="0">
                <a:latin typeface="Calibri" panose="020F0502020204030204" pitchFamily="34" charset="0"/>
                <a:ea typeface="標楷體" panose="03000509000000000000" pitchFamily="65" charset="-120"/>
              </a:rPr>
              <a:t>大約是</a:t>
            </a:r>
            <a:r>
              <a:rPr lang="en-US" altLang="zh-TW" sz="32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20:1</a:t>
            </a:r>
            <a:endParaRPr lang="en-US" altLang="zh-TW" sz="32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marL="617220" lvl="2" indent="-3429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女性</a:t>
            </a:r>
            <a:r>
              <a:rPr lang="zh-TW" altLang="en-US" sz="3200" dirty="0">
                <a:latin typeface="Calibri" panose="020F0502020204030204" pitchFamily="34" charset="0"/>
                <a:ea typeface="標楷體" panose="03000509000000000000" pitchFamily="65" charset="-120"/>
              </a:rPr>
              <a:t>大約是</a:t>
            </a:r>
            <a:r>
              <a:rPr lang="en-US" altLang="zh-TW" sz="3200" dirty="0">
                <a:latin typeface="Calibri" panose="020F0502020204030204" pitchFamily="34" charset="0"/>
                <a:ea typeface="標楷體" panose="03000509000000000000" pitchFamily="65" charset="-120"/>
              </a:rPr>
              <a:t>40:1 </a:t>
            </a:r>
            <a:endParaRPr lang="en-US" altLang="zh-TW" sz="3200" dirty="0" smtClean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endParaRPr lang="en-US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Calibri" panose="020F0502020204030204" pitchFamily="34" charset="0"/>
                <a:ea typeface="標楷體" panose="03000509000000000000" pitchFamily="65" charset="-120"/>
              </a:rPr>
              <a:t>香港</a:t>
            </a:r>
            <a:r>
              <a:rPr lang="zh-TW" altLang="en-US" b="1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肺癌概況</a:t>
            </a:r>
            <a:endParaRPr lang="en-US" b="1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667703" y="2032581"/>
          <a:ext cx="6453353" cy="443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0855" y="1090922"/>
            <a:ext cx="48715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２０１２年癌病新症數目</a:t>
            </a:r>
            <a:endParaRPr lang="zh-HK" altLang="en-US" dirty="0" err="1" smtClean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807584" y="6265083"/>
            <a:ext cx="8153188" cy="4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香港醫院管理局癌病資料統計中心 </a:t>
            </a:r>
            <a:r>
              <a:rPr lang="en-US" altLang="zh-CN" sz="2000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2012</a:t>
            </a:r>
            <a:endParaRPr lang="zh-TW" altLang="en-US" sz="20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98021" y="1657159"/>
            <a:ext cx="425668" cy="646386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6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300866" y="1847088"/>
          <a:ext cx="4712064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" y="509778"/>
            <a:ext cx="10972800" cy="1143000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香港肺癌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趨勢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(1998-2012)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"/>
          <a:stretch/>
        </p:blipFill>
        <p:spPr>
          <a:xfrm>
            <a:off x="400731" y="1847088"/>
            <a:ext cx="6617290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034540"/>
          <a:ext cx="11220450" cy="451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225"/>
                <a:gridCol w="5610225"/>
              </a:tblGrid>
              <a:tr h="687779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HK" sz="32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肺癌患者</a:t>
                      </a:r>
                      <a:endParaRPr lang="zh-HK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HK" sz="32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家屬</a:t>
                      </a:r>
                      <a:endParaRPr lang="zh-HK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382707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肺癌</a:t>
                      </a:r>
                      <a:r>
                        <a:rPr kumimoji="0" lang="zh-TW" altLang="zh-HK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相關的症狀</a:t>
                      </a:r>
                      <a:r>
                        <a:rPr kumimoji="0" lang="en-US" altLang="zh-TW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zh-HK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</a:t>
                      </a:r>
                      <a:r>
                        <a:rPr kumimoji="0" lang="zh-TW" altLang="en-US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咳嗽、氣喘、疼痛、疲勞、和心理困擾</a:t>
                      </a:r>
                      <a:r>
                        <a:rPr kumimoji="0" lang="en-US" altLang="zh-TW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zh-TW" altLang="zh-HK" sz="25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治療</a:t>
                      </a:r>
                      <a:r>
                        <a:rPr kumimoji="0" lang="zh-TW" altLang="zh-HK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副作用</a:t>
                      </a:r>
                      <a:r>
                        <a:rPr kumimoji="0" lang="en-US" altLang="zh-TW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zh-HK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如疲勞、脫髮</a:t>
                      </a:r>
                      <a:r>
                        <a:rPr kumimoji="0" lang="en-US" altLang="zh-TW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治療前後的心理及精神困擾</a:t>
                      </a:r>
                      <a:endParaRPr kumimoji="0" lang="zh-TW" altLang="zh-HK" sz="25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zh-HK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關於疾病和死亡的心理壓力</a:t>
                      </a:r>
                      <a:endParaRPr kumimoji="0"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zh-HK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照顧患者的體力要求</a:t>
                      </a:r>
                      <a:endParaRPr kumimoji="0"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n-US" altLang="zh-TW" sz="25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因照</a:t>
                      </a:r>
                      <a:r>
                        <a:rPr kumimoji="0" lang="zh-TW" altLang="zh-HK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顧患者而產生的</a:t>
                      </a: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焦慮及負面情緒　</a:t>
                      </a:r>
                      <a:r>
                        <a:rPr kumimoji="0" lang="en-US" altLang="zh-TW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zh-HK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如焦慮</a:t>
                      </a:r>
                      <a:r>
                        <a:rPr kumimoji="0" lang="zh-TW" altLang="en-US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，不安</a:t>
                      </a:r>
                      <a:r>
                        <a:rPr kumimoji="0" lang="en-US" altLang="zh-TW" sz="25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肺癌患者及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家屬所面對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的挑戰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94146" y="6552176"/>
            <a:ext cx="460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err="1">
                <a:latin typeface="Calibri" panose="020F0502020204030204" pitchFamily="34" charset="0"/>
              </a:rPr>
              <a:t>Badr</a:t>
            </a:r>
            <a:r>
              <a:rPr lang="en-US" altLang="zh-HK" dirty="0">
                <a:latin typeface="Calibri" panose="020F0502020204030204" pitchFamily="34" charset="0"/>
              </a:rPr>
              <a:t>, Smith, Goldstein, Gomez, &amp; Redd (2015</a:t>
            </a:r>
            <a:r>
              <a:rPr lang="en-US" altLang="zh-HK" dirty="0" smtClean="0">
                <a:latin typeface="Calibri" panose="020F0502020204030204" pitchFamily="34" charset="0"/>
              </a:rPr>
              <a:t>)</a:t>
            </a:r>
            <a:r>
              <a:rPr lang="zh-TW" altLang="en-US" dirty="0" smtClean="0">
                <a:latin typeface="Calibri" panose="020F0502020204030204" pitchFamily="34" charset="0"/>
              </a:rPr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929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60563"/>
            <a:ext cx="10972800" cy="4389120"/>
          </a:xfrm>
        </p:spPr>
        <p:txBody>
          <a:bodyPr/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561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研究指出，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患者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家屬會</a:t>
            </a:r>
            <a:r>
              <a:rPr lang="zh-TW" altLang="en-US" sz="5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互相影響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對方的生活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</a:t>
            </a:r>
            <a:endParaRPr lang="zh-HK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32710" y="2947624"/>
            <a:ext cx="8126580" cy="3716066"/>
            <a:chOff x="1887167" y="2075748"/>
            <a:chExt cx="8126580" cy="4109198"/>
          </a:xfrm>
        </p:grpSpPr>
        <p:sp>
          <p:nvSpPr>
            <p:cNvPr id="4" name="Curved Up Arrow 3"/>
            <p:cNvSpPr/>
            <p:nvPr/>
          </p:nvSpPr>
          <p:spPr>
            <a:xfrm rot="10800000">
              <a:off x="3993356" y="2075748"/>
              <a:ext cx="3717131" cy="1437934"/>
            </a:xfrm>
            <a:prstGeom prst="curved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5"/>
            <p:cNvSpPr/>
            <p:nvPr/>
          </p:nvSpPr>
          <p:spPr>
            <a:xfrm>
              <a:off x="4252912" y="4619278"/>
              <a:ext cx="3457575" cy="1565668"/>
            </a:xfrm>
            <a:prstGeom prst="curved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itle 2"/>
            <p:cNvSpPr txBox="1">
              <a:spLocks/>
            </p:cNvSpPr>
            <p:nvPr/>
          </p:nvSpPr>
          <p:spPr>
            <a:xfrm>
              <a:off x="4596027" y="3326538"/>
              <a:ext cx="2820547" cy="1457171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zh-HK" sz="3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焦慮</a:t>
              </a:r>
              <a:r>
                <a:rPr lang="zh-TW" altLang="en-US" sz="3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情緒</a:t>
              </a:r>
              <a:endPara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zh-HK" sz="3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抑鬱</a:t>
              </a:r>
              <a:r>
                <a:rPr lang="zh-TW" altLang="en-US" sz="3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水平</a:t>
              </a:r>
              <a:endPara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zh-HK" sz="32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睡眠</a:t>
              </a:r>
              <a:r>
                <a:rPr lang="zh-TW" altLang="zh-HK" sz="32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質量</a:t>
              </a:r>
              <a:endParaRPr lang="en-US" altLang="zh-HK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Title 2"/>
            <p:cNvSpPr txBox="1">
              <a:spLocks/>
            </p:cNvSpPr>
            <p:nvPr/>
          </p:nvSpPr>
          <p:spPr>
            <a:xfrm>
              <a:off x="7416574" y="3458636"/>
              <a:ext cx="2597173" cy="821377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家屬照顧者</a:t>
              </a:r>
              <a:endParaRPr lang="en-US" altLang="zh-HK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Title 2"/>
            <p:cNvSpPr txBox="1">
              <a:spLocks/>
            </p:cNvSpPr>
            <p:nvPr/>
          </p:nvSpPr>
          <p:spPr>
            <a:xfrm>
              <a:off x="1887167" y="3476985"/>
              <a:ext cx="2597173" cy="821377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癌症患者</a:t>
              </a:r>
              <a:endParaRPr lang="en-US" altLang="zh-HK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0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65617" y="50800"/>
            <a:ext cx="8229600" cy="1143000"/>
          </a:xfrm>
        </p:spPr>
        <p:txBody>
          <a:bodyPr tIns="60958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zh-TW" altLang="en-US" sz="4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癌症</a:t>
            </a:r>
            <a:r>
              <a:rPr lang="zh-TW" altLang="zh-HK" sz="4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患者</a:t>
            </a:r>
            <a:r>
              <a:rPr lang="zh-TW" altLang="zh-HK" sz="48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的心理困擾</a:t>
            </a:r>
            <a:r>
              <a:rPr lang="zh-HK" altLang="zh-HK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601" y="1377951"/>
            <a:ext cx="6248400" cy="123110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％的癌症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患者</a:t>
            </a:r>
            <a:endParaRPr lang="en-US" altLang="zh-HK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顯著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</a:t>
            </a:r>
            <a:r>
              <a:rPr lang="zh-HK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負擔</a:t>
            </a:r>
            <a:endParaRPr lang="en-US" altLang="zh-HK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defRPr/>
            </a:pPr>
            <a:r>
              <a:rPr lang="en-US" altLang="zh-HK" sz="1600" dirty="0" err="1" smtClean="0"/>
              <a:t>Chochinov</a:t>
            </a:r>
            <a:r>
              <a:rPr lang="en-US" altLang="zh-HK" sz="1600" dirty="0" smtClean="0"/>
              <a:t> </a:t>
            </a:r>
            <a:r>
              <a:rPr lang="en-US" altLang="zh-HK" sz="1600" dirty="0"/>
              <a:t>et al., 2007, </a:t>
            </a:r>
            <a:r>
              <a:rPr lang="en-US" altLang="zh-HK" sz="1600" i="1" dirty="0"/>
              <a:t>J Pain Symptom </a:t>
            </a:r>
            <a:r>
              <a:rPr lang="en-US" altLang="zh-HK" sz="1600" i="1" dirty="0" err="1"/>
              <a:t>Manag</a:t>
            </a:r>
            <a:endParaRPr lang="zh-HK" altLang="en-US" sz="1600" i="1" dirty="0"/>
          </a:p>
        </p:txBody>
      </p:sp>
      <p:sp>
        <p:nvSpPr>
          <p:cNvPr id="5" name="矩形 4"/>
          <p:cNvSpPr/>
          <p:nvPr/>
        </p:nvSpPr>
        <p:spPr>
          <a:xfrm>
            <a:off x="152400" y="2904572"/>
            <a:ext cx="6197600" cy="135421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20.7 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的癌症</a:t>
            </a:r>
            <a:r>
              <a:rPr lang="zh-HK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患者</a:t>
            </a:r>
            <a:endParaRPr lang="en-US" altLang="zh-HK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</a:t>
            </a:r>
            <a:r>
              <a:rPr lang="zh-TW" altLang="en-US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抑鬱症</a:t>
            </a:r>
            <a:r>
              <a:rPr lang="en-US" altLang="zh-TW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HK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HK" altLang="zh-TW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SM-I</a:t>
            </a:r>
            <a:r>
              <a:rPr lang="zh-HK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r>
              <a:rPr lang="en-US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HK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defRPr/>
            </a:pPr>
            <a:r>
              <a:rPr lang="en-US" altLang="zh-HK" sz="1600" dirty="0" smtClean="0"/>
              <a:t>Wilson  </a:t>
            </a:r>
            <a:r>
              <a:rPr lang="en-US" altLang="zh-HK" sz="1600" dirty="0"/>
              <a:t>et al., 2007, </a:t>
            </a:r>
            <a:r>
              <a:rPr lang="en-US" altLang="zh-HK" sz="1600" i="1" dirty="0"/>
              <a:t>J Pain Symptom </a:t>
            </a:r>
            <a:r>
              <a:rPr lang="en-US" altLang="zh-HK" sz="1600" i="1" dirty="0" err="1"/>
              <a:t>Manag</a:t>
            </a:r>
            <a:endParaRPr lang="zh-HK" altLang="en-US" sz="1600" i="1" dirty="0"/>
          </a:p>
        </p:txBody>
      </p:sp>
      <p:sp>
        <p:nvSpPr>
          <p:cNvPr id="7" name="矩形 6"/>
          <p:cNvSpPr/>
          <p:nvPr/>
        </p:nvSpPr>
        <p:spPr>
          <a:xfrm>
            <a:off x="6350000" y="2887625"/>
            <a:ext cx="5689600" cy="135421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13.9 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癌症患者</a:t>
            </a:r>
            <a:endParaRPr lang="en-US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</a:t>
            </a:r>
            <a:r>
              <a:rPr lang="zh-TW" altLang="en-US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焦慮</a:t>
            </a:r>
            <a:r>
              <a:rPr lang="zh-TW" altLang="en-US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症</a:t>
            </a:r>
            <a:r>
              <a:rPr lang="en-US" altLang="zh-TW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HK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HK" altLang="zh-TW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SM-I</a:t>
            </a:r>
            <a:r>
              <a:rPr lang="zh-HK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r>
              <a:rPr lang="en-US" altLang="zh-TW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zh-HK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defRPr/>
            </a:pPr>
            <a:r>
              <a:rPr lang="en-US" altLang="zh-HK" sz="1600" dirty="0" smtClean="0"/>
              <a:t>Wilson </a:t>
            </a:r>
            <a:r>
              <a:rPr lang="en-US" altLang="zh-HK" sz="1600" dirty="0"/>
              <a:t>et al., 2007, </a:t>
            </a:r>
            <a:r>
              <a:rPr lang="en-US" altLang="zh-HK" sz="1600" i="1" dirty="0"/>
              <a:t>J Pain Symptom </a:t>
            </a:r>
            <a:r>
              <a:rPr lang="en-US" altLang="zh-HK" sz="1600" i="1" dirty="0" err="1"/>
              <a:t>Manag</a:t>
            </a:r>
            <a:endParaRPr lang="zh-HK" altLang="en-US" sz="1600" i="1" dirty="0"/>
          </a:p>
        </p:txBody>
      </p:sp>
      <p:sp>
        <p:nvSpPr>
          <p:cNvPr id="8" name="矩形 7"/>
          <p:cNvSpPr/>
          <p:nvPr/>
        </p:nvSpPr>
        <p:spPr>
          <a:xfrm>
            <a:off x="6350000" y="1377951"/>
            <a:ext cx="5577418" cy="123110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四分一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HK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癌症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患者</a:t>
            </a:r>
            <a:r>
              <a:rPr lang="zh-TW" altLang="zh-HK" sz="28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焦慮</a:t>
            </a: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抑鬱症狀</a:t>
            </a:r>
            <a:r>
              <a:rPr lang="zh-HK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zh-HK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defRPr/>
            </a:pPr>
            <a:r>
              <a:rPr lang="en-US" altLang="zh-HK" sz="1600" dirty="0" smtClean="0"/>
              <a:t>O’Connor </a:t>
            </a:r>
            <a:r>
              <a:rPr lang="en-US" altLang="zh-HK" sz="1600" dirty="0"/>
              <a:t>et al., 2010, </a:t>
            </a:r>
            <a:r>
              <a:rPr lang="en-US" altLang="zh-HK" sz="1600" i="1" dirty="0"/>
              <a:t>MJA</a:t>
            </a:r>
            <a:endParaRPr lang="zh-HK" altLang="en-US" sz="1600" i="1" dirty="0"/>
          </a:p>
        </p:txBody>
      </p:sp>
      <p:sp>
        <p:nvSpPr>
          <p:cNvPr id="9" name="矩形 8"/>
          <p:cNvSpPr/>
          <p:nvPr/>
        </p:nvSpPr>
        <p:spPr>
          <a:xfrm>
            <a:off x="1518931" y="4571251"/>
            <a:ext cx="10130367" cy="166198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lvl="0" algn="ctr">
              <a:defRPr/>
            </a:pPr>
            <a:r>
              <a:rPr lang="zh-TW" altLang="en-US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六分一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的晚期癌症病人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endParaRPr lang="en-US" altLang="zh-TW" sz="32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死亡</a:t>
            </a:r>
            <a:r>
              <a:rPr lang="zh-TW" altLang="zh-HK" sz="32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或感到</a:t>
            </a:r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絕望</a:t>
            </a:r>
            <a:endParaRPr lang="en-US" altLang="zh-TW" sz="3200" dirty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r>
              <a:rPr lang="zh-HK" altLang="zh-HK" sz="3600" dirty="0" smtClean="0">
                <a:solidFill>
                  <a:schemeClr val="tx1"/>
                </a:solidFill>
              </a:rPr>
              <a:t> </a:t>
            </a:r>
            <a:r>
              <a:rPr lang="en-US" altLang="zh-HK" sz="1600" dirty="0" smtClean="0"/>
              <a:t>Breitbart </a:t>
            </a:r>
            <a:r>
              <a:rPr lang="en-US" altLang="zh-HK" sz="1600" dirty="0"/>
              <a:t>et al. 2000, </a:t>
            </a:r>
            <a:r>
              <a:rPr lang="en-US" altLang="zh-HK" sz="1600" i="1" dirty="0"/>
              <a:t>JAMA</a:t>
            </a:r>
            <a:endParaRPr lang="zh-HK" altLang="en-US" sz="1600" i="1" dirty="0"/>
          </a:p>
        </p:txBody>
      </p:sp>
      <p:sp>
        <p:nvSpPr>
          <p:cNvPr id="23560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990575" indent="-380990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523962" indent="-304792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2133547" indent="-304792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743131" indent="-304792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3FFD5D-72AA-4C49-8AA7-9CFDFF388CFD}" type="slidenum">
              <a:rPr lang="en-US" altLang="zh-HK" sz="16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HK" sz="16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4800" y="3949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599" y="1371600"/>
            <a:ext cx="6561221" cy="5257800"/>
          </a:xfrm>
        </p:spPr>
        <p:txBody>
          <a:bodyPr>
            <a:normAutofit/>
          </a:bodyPr>
          <a:lstStyle/>
          <a:p>
            <a:pPr lvl="0"/>
            <a:r>
              <a:rPr lang="zh-TW" altLang="zh-HK" sz="32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擔心</a:t>
            </a:r>
            <a:endParaRPr lang="en-US" altLang="zh-TW" sz="32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患者的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治療</a:t>
            </a:r>
            <a:endParaRPr lang="en-US" altLang="zh-TW" sz="2800" dirty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康復進展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治療</a:t>
            </a:r>
            <a:r>
              <a:rPr lang="zh-TW" altLang="zh-HK" sz="28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</a:t>
            </a: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的生活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死亡 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en-US" altLang="zh-TW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</a:t>
            </a:r>
          </a:p>
          <a:p>
            <a:pPr marL="393192" lvl="1" indent="0">
              <a:buNone/>
            </a:pPr>
            <a:r>
              <a:rPr lang="zh-TW" altLang="en-US" sz="28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zh-HK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焦慮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en-US" altLang="zh-TW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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2800" dirty="0" smtClean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溝通問題</a:t>
            </a:r>
            <a:endParaRPr lang="en-US" altLang="zh-TW" sz="2800" dirty="0" smtClean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HK" sz="1400" dirty="0" smtClean="0"/>
          </a:p>
          <a:p>
            <a:pPr lvl="1"/>
            <a:endParaRPr lang="zh-HK" altLang="zh-HK" sz="3800" dirty="0">
              <a:latin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10972800" cy="1143000"/>
          </a:xfrm>
        </p:spPr>
        <p:txBody>
          <a:bodyPr tIns="60958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zh-TW" altLang="zh-HK" sz="5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</a:t>
            </a:r>
            <a:r>
              <a:rPr lang="zh-TW" altLang="en-US" sz="5400" dirty="0">
                <a:solidFill>
                  <a:srgbClr val="2121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中的擔憂</a:t>
            </a:r>
            <a:endParaRPr lang="zh-HK" altLang="zh-HK" sz="5400" dirty="0">
              <a:solidFill>
                <a:srgbClr val="2121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59350"/>
            <a:ext cx="28854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HK" altLang="zh-HK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HK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78" y="847419"/>
            <a:ext cx="5814542" cy="58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1783</Words>
  <Application>Microsoft Office PowerPoint</Application>
  <PresentationFormat>Widescreen</PresentationFormat>
  <Paragraphs>351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 Unicode MS</vt:lpstr>
      <vt:lpstr>inherit</vt:lpstr>
      <vt:lpstr>新細明體</vt:lpstr>
      <vt:lpstr>標楷體</vt:lpstr>
      <vt:lpstr>Arial</vt:lpstr>
      <vt:lpstr>Calibri</vt:lpstr>
      <vt:lpstr>Century Gothic</vt:lpstr>
      <vt:lpstr>Palatino Linotype</vt:lpstr>
      <vt:lpstr>Times New Roman</vt:lpstr>
      <vt:lpstr>Wingdings</vt:lpstr>
      <vt:lpstr>Wingdings 2</vt:lpstr>
      <vt:lpstr>Presentation on brainstorming</vt:lpstr>
      <vt:lpstr>          全港首個專為肺癌患者及家屬照顧者而設的 「肺癌鬥士課程」記者招待會 </vt:lpstr>
      <vt:lpstr>記者招待會內容</vt:lpstr>
      <vt:lpstr> 肺癌患者與家屬的身心互動與困擾  陳麗雲教授 香港大學社會工作及社會行政學系</vt:lpstr>
      <vt:lpstr>香港肺癌概況</vt:lpstr>
      <vt:lpstr>香港肺癌趨勢(1998-2012)</vt:lpstr>
      <vt:lpstr>肺癌患者及家屬所面對的挑戰</vt:lpstr>
      <vt:lpstr>研究指出， 患者與家屬會互相影響對方的生活質素</vt:lpstr>
      <vt:lpstr>癌症患者的心理困擾 </vt:lpstr>
      <vt:lpstr>家庭中的擔憂</vt:lpstr>
      <vt:lpstr>照顧者的心理困擾 </vt:lpstr>
      <vt:lpstr>感到負擔和困擾</vt:lpstr>
      <vt:lpstr> 癌症心理社會介入模式的成效  黃富強教授 香港大學社會工作及社會行政學系</vt:lpstr>
      <vt:lpstr>PowerPoint Presentation</vt:lpstr>
      <vt:lpstr>什麼是心理社會干預? </vt:lpstr>
      <vt:lpstr>現時支援癌症患者的心理社會干預</vt:lpstr>
      <vt:lpstr>PowerPoint Presentation</vt:lpstr>
      <vt:lpstr>  「抗癌鬥士課程」以往的成效</vt:lpstr>
      <vt:lpstr> 「抗癌鬥士課程」以往的成效</vt:lpstr>
      <vt:lpstr>生活方式如何影響癌症患者</vt:lpstr>
      <vt:lpstr>運動與身心健康：對身體的益處</vt:lpstr>
      <vt:lpstr>癌症患者心理社會介入模式</vt:lpstr>
      <vt:lpstr>自我評估身體健康</vt:lpstr>
      <vt:lpstr>睡眠質素轉變 （註：高分代表睡眠質素差）</vt:lpstr>
      <vt:lpstr>感受到的家庭支持 </vt:lpstr>
      <vt:lpstr>PowerPoint Presentation</vt:lpstr>
      <vt:lpstr>PowerPoint Presentation</vt:lpstr>
      <vt:lpstr>「肺癌鬥士課程」簡介  周秀芳女士 香港癌症基金會服務總監 </vt:lpstr>
      <vt:lpstr>香港癌症基金會</vt:lpstr>
      <vt:lpstr>PowerPoint Presentation</vt:lpstr>
      <vt:lpstr>「肺癌鬥士課程」</vt:lpstr>
      <vt:lpstr>「肺癌鬥士課程」</vt:lpstr>
      <vt:lpstr>「肺癌鬥士課程」</vt:lpstr>
      <vt:lpstr>「肺癌鬥士課程」的預期成果</vt:lpstr>
      <vt:lpstr>課程日期及報名方法：</vt:lpstr>
      <vt:lpstr>「抗癌鬥士課程」分享  參加者Ruby及家屬Eddie  </vt:lpstr>
      <vt:lpstr>答問環節</vt:lpstr>
      <vt:lpstr>謝謝！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2016-02-29T00:46:29Z</dcterms:created>
  <dcterms:modified xsi:type="dcterms:W3CDTF">2016-02-29T00:47:13Z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